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5" r:id="rId1"/>
  </p:sldMasterIdLst>
  <p:sldIdLst>
    <p:sldId id="256" r:id="rId2"/>
    <p:sldId id="257" r:id="rId3"/>
    <p:sldId id="258" r:id="rId4"/>
    <p:sldId id="262" r:id="rId5"/>
    <p:sldId id="266" r:id="rId6"/>
    <p:sldId id="263" r:id="rId7"/>
    <p:sldId id="269" r:id="rId8"/>
    <p:sldId id="27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85" autoAdjust="0"/>
  </p:normalViewPr>
  <p:slideViewPr>
    <p:cSldViewPr snapToGrid="0" snapToObjects="1">
      <p:cViewPr varScale="1">
        <p:scale>
          <a:sx n="129" d="100"/>
          <a:sy n="129" d="100"/>
        </p:scale>
        <p:origin x="-2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902CE4-7A7A-314B-BF6D-FE3DCDD406BD}"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02CE4-7A7A-314B-BF6D-FE3DCDD406BD}"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02CE4-7A7A-314B-BF6D-FE3DCDD406BD}"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02CE4-7A7A-314B-BF6D-FE3DCDD406BD}"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02CE4-7A7A-314B-BF6D-FE3DCDD406BD}"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994AB-25FD-7340-A369-14407012FCFE}"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02CE4-7A7A-314B-BF6D-FE3DCDD406BD}"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02CE4-7A7A-314B-BF6D-FE3DCDD406BD}" type="datetimeFigureOut">
              <a:rPr lang="en-US" smtClean="0"/>
              <a:t>7/27/16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994AB-25FD-7340-A369-14407012FCFE}"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902CE4-7A7A-314B-BF6D-FE3DCDD406BD}" type="datetimeFigureOut">
              <a:rPr lang="en-US" smtClean="0"/>
              <a:t>7/27/16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02CE4-7A7A-314B-BF6D-FE3DCDD406BD}" type="datetimeFigureOut">
              <a:rPr lang="en-US" smtClean="0"/>
              <a:t>7/27/16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02CE4-7A7A-314B-BF6D-FE3DCDD406BD}"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02CE4-7A7A-314B-BF6D-FE3DCDD406BD}"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994AB-25FD-7340-A369-14407012FC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C902CE4-7A7A-314B-BF6D-FE3DCDD406BD}" type="datetimeFigureOut">
              <a:rPr lang="en-US" smtClean="0"/>
              <a:t>7/27/16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5B994AB-25FD-7340-A369-14407012FCFE}"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476" r:id="rId1"/>
    <p:sldLayoutId id="2147484477" r:id="rId2"/>
    <p:sldLayoutId id="2147484478" r:id="rId3"/>
    <p:sldLayoutId id="2147484479" r:id="rId4"/>
    <p:sldLayoutId id="2147484480" r:id="rId5"/>
    <p:sldLayoutId id="2147484481" r:id="rId6"/>
    <p:sldLayoutId id="2147484482" r:id="rId7"/>
    <p:sldLayoutId id="2147484483" r:id="rId8"/>
    <p:sldLayoutId id="2147484484" r:id="rId9"/>
    <p:sldLayoutId id="2147484485" r:id="rId10"/>
    <p:sldLayoutId id="2147484486"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dirty="0" smtClean="0"/>
              <a:t>Hello</a:t>
            </a:r>
            <a:r>
              <a:rPr lang="en-US" sz="3200" dirty="0"/>
              <a:t>!</a:t>
            </a:r>
            <a:r>
              <a:rPr lang="en-US" sz="3200" dirty="0" smtClean="0"/>
              <a:t> Hi! </a:t>
            </a:r>
            <a:r>
              <a:rPr lang="en-US" sz="3200" dirty="0" err="1" smtClean="0"/>
              <a:t>Hola</a:t>
            </a:r>
            <a:r>
              <a:rPr lang="en-US" sz="3200" dirty="0"/>
              <a:t>!</a:t>
            </a:r>
            <a:r>
              <a:rPr lang="en-US" sz="3200" dirty="0" smtClean="0"/>
              <a:t> Aloha! Bonjour! Shalom! Ciao! Konnichiwa! </a:t>
            </a:r>
            <a:r>
              <a:rPr lang="en-US" sz="3200" dirty="0" err="1" smtClean="0"/>
              <a:t>Marhaba</a:t>
            </a:r>
            <a:r>
              <a:rPr lang="en-US" sz="3200" dirty="0"/>
              <a:t>!</a:t>
            </a:r>
            <a:r>
              <a:rPr lang="en-US" sz="3200" dirty="0" smtClean="0"/>
              <a:t> </a:t>
            </a:r>
            <a:r>
              <a:rPr lang="en-US" sz="3200" dirty="0" err="1" smtClean="0"/>
              <a:t>Kamusta</a:t>
            </a:r>
            <a:r>
              <a:rPr lang="en-US" sz="3200" dirty="0"/>
              <a:t>!</a:t>
            </a:r>
            <a:r>
              <a:rPr lang="en-US" sz="3200" dirty="0" smtClean="0"/>
              <a:t> Namaste! </a:t>
            </a:r>
            <a:endParaRPr lang="en-US" sz="3200" dirty="0"/>
          </a:p>
        </p:txBody>
      </p:sp>
      <p:sp>
        <p:nvSpPr>
          <p:cNvPr id="3" name="Subtitle 2"/>
          <p:cNvSpPr>
            <a:spLocks noGrp="1"/>
          </p:cNvSpPr>
          <p:nvPr>
            <p:ph type="subTitle" idx="1"/>
          </p:nvPr>
        </p:nvSpPr>
        <p:spPr/>
        <p:txBody>
          <a:bodyPr>
            <a:noAutofit/>
          </a:bodyPr>
          <a:lstStyle/>
          <a:p>
            <a:pPr algn="ctr"/>
            <a:r>
              <a:rPr lang="en-US" sz="3200" b="1" dirty="0" smtClean="0">
                <a:latin typeface="Arial"/>
                <a:cs typeface="Arial"/>
              </a:rPr>
              <a:t>  </a:t>
            </a:r>
            <a:r>
              <a:rPr lang="en-US" b="1" u="sng" dirty="0" smtClean="0">
                <a:latin typeface="Arial"/>
                <a:cs typeface="Arial"/>
              </a:rPr>
              <a:t>Welcome to your Foothill Family!</a:t>
            </a:r>
          </a:p>
          <a:p>
            <a:pPr algn="ctr"/>
            <a:endParaRPr lang="en-US" sz="3200" b="1" dirty="0">
              <a:latin typeface="Arial"/>
              <a:cs typeface="Arial"/>
            </a:endParaRPr>
          </a:p>
        </p:txBody>
      </p:sp>
      <p:pic>
        <p:nvPicPr>
          <p:cNvPr id="4" name="Picture 3" descr="Logo-9.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7700" y="809923"/>
            <a:ext cx="5308600" cy="1460500"/>
          </a:xfrm>
          <a:prstGeom prst="rect">
            <a:avLst/>
          </a:prstGeom>
        </p:spPr>
      </p:pic>
    </p:spTree>
    <p:extLst>
      <p:ext uri="{BB962C8B-B14F-4D97-AF65-F5344CB8AC3E}">
        <p14:creationId xmlns:p14="http://schemas.microsoft.com/office/powerpoint/2010/main" val="21492079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a:t/>
            </a:r>
            <a:br>
              <a:rPr lang="en-US" i="1" dirty="0"/>
            </a:br>
            <a:r>
              <a:rPr lang="en-US" i="1" dirty="0" smtClean="0"/>
              <a:t>                                       </a:t>
            </a:r>
            <a:br>
              <a:rPr lang="en-US" i="1" dirty="0" smtClean="0"/>
            </a:br>
            <a:r>
              <a:rPr lang="en-US" i="1" dirty="0" smtClean="0"/>
              <a:t>                                        </a:t>
            </a:r>
            <a:br>
              <a:rPr lang="en-US" i="1" dirty="0" smtClean="0"/>
            </a:br>
            <a:r>
              <a:rPr lang="en-US" i="1" dirty="0" smtClean="0"/>
              <a:t>	      		  </a:t>
            </a:r>
            <a:r>
              <a:rPr lang="en-US" sz="2900" i="1" dirty="0" smtClean="0"/>
              <a:t>Welcome!</a:t>
            </a:r>
            <a:endParaRPr lang="en-US" sz="2900" i="1" dirty="0"/>
          </a:p>
        </p:txBody>
      </p:sp>
      <p:sp>
        <p:nvSpPr>
          <p:cNvPr id="3" name="Content Placeholder 2"/>
          <p:cNvSpPr>
            <a:spLocks noGrp="1"/>
          </p:cNvSpPr>
          <p:nvPr>
            <p:ph idx="1"/>
          </p:nvPr>
        </p:nvSpPr>
        <p:spPr>
          <a:xfrm>
            <a:off x="762000" y="685800"/>
            <a:ext cx="7543800" cy="3682537"/>
          </a:xfrm>
        </p:spPr>
        <p:txBody>
          <a:bodyPr>
            <a:normAutofit fontScale="70000" lnSpcReduction="20000"/>
          </a:bodyPr>
          <a:lstStyle/>
          <a:p>
            <a:pPr marL="0" indent="0" algn="ctr">
              <a:buNone/>
            </a:pPr>
            <a:endParaRPr lang="en-US" sz="2300" dirty="0" smtClean="0">
              <a:latin typeface="Arial"/>
              <a:cs typeface="Arial"/>
            </a:endParaRPr>
          </a:p>
          <a:p>
            <a:pPr marL="0" indent="0" algn="ctr">
              <a:buNone/>
            </a:pPr>
            <a:r>
              <a:rPr lang="en-US" sz="3100" b="1" i="1" u="sng" dirty="0" smtClean="0">
                <a:latin typeface="Arial"/>
                <a:cs typeface="Arial"/>
              </a:rPr>
              <a:t>WELCOME</a:t>
            </a:r>
            <a:r>
              <a:rPr lang="en-US" sz="2300" dirty="0" smtClean="0">
                <a:latin typeface="Arial"/>
                <a:cs typeface="Arial"/>
              </a:rPr>
              <a:t> </a:t>
            </a:r>
          </a:p>
          <a:p>
            <a:pPr marL="0" indent="0" algn="ctr">
              <a:buNone/>
            </a:pPr>
            <a:r>
              <a:rPr lang="en-US" sz="2100" dirty="0" smtClean="0">
                <a:latin typeface="Arial"/>
                <a:cs typeface="Arial"/>
              </a:rPr>
              <a:t>to the wonderful world of the Student Activities Office </a:t>
            </a:r>
          </a:p>
          <a:p>
            <a:pPr marL="0" indent="0" algn="ctr">
              <a:buNone/>
            </a:pPr>
            <a:r>
              <a:rPr lang="en-US" sz="2100" dirty="0" smtClean="0">
                <a:latin typeface="Arial"/>
                <a:cs typeface="Arial"/>
              </a:rPr>
              <a:t>(Campus Center, Room 2009) where creating, maintaining and enhancing student programs and services are our purpose and passion! </a:t>
            </a:r>
          </a:p>
          <a:p>
            <a:pPr marL="0" indent="0" algn="ctr">
              <a:buNone/>
            </a:pPr>
            <a:r>
              <a:rPr lang="en-US" sz="2100" dirty="0">
                <a:latin typeface="Arial"/>
                <a:cs typeface="Arial"/>
              </a:rPr>
              <a:t>Join us in lending a helping hand and </a:t>
            </a:r>
            <a:r>
              <a:rPr lang="en-US" sz="2100" dirty="0" smtClean="0">
                <a:latin typeface="Arial"/>
                <a:cs typeface="Arial"/>
              </a:rPr>
              <a:t>volunteer</a:t>
            </a:r>
            <a:r>
              <a:rPr lang="en-US" sz="2100" dirty="0">
                <a:latin typeface="Arial"/>
                <a:cs typeface="Arial"/>
              </a:rPr>
              <a:t> </a:t>
            </a:r>
            <a:r>
              <a:rPr lang="en-US" sz="2100" dirty="0" smtClean="0">
                <a:latin typeface="Arial"/>
                <a:cs typeface="Arial"/>
              </a:rPr>
              <a:t>and become </a:t>
            </a:r>
            <a:r>
              <a:rPr lang="en-US" sz="2100" dirty="0">
                <a:latin typeface="Arial"/>
                <a:cs typeface="Arial"/>
              </a:rPr>
              <a:t>a star in the </a:t>
            </a:r>
            <a:r>
              <a:rPr lang="en-US" sz="2100" dirty="0" err="1" smtClean="0">
                <a:latin typeface="Arial"/>
                <a:cs typeface="Arial"/>
              </a:rPr>
              <a:t>servalution</a:t>
            </a:r>
            <a:r>
              <a:rPr lang="en-US" sz="2100" dirty="0">
                <a:latin typeface="Arial"/>
                <a:cs typeface="Arial"/>
              </a:rPr>
              <a:t>! </a:t>
            </a:r>
            <a:endParaRPr lang="en-US" sz="2100" dirty="0" smtClean="0">
              <a:latin typeface="Arial"/>
              <a:cs typeface="Arial"/>
            </a:endParaRPr>
          </a:p>
          <a:p>
            <a:pPr marL="0" indent="0" algn="ctr">
              <a:buNone/>
            </a:pPr>
            <a:r>
              <a:rPr lang="en-US" sz="2100" dirty="0" smtClean="0">
                <a:latin typeface="Arial"/>
                <a:cs typeface="Arial"/>
              </a:rPr>
              <a:t>Our students and staff give </a:t>
            </a:r>
            <a:r>
              <a:rPr lang="en-US" sz="2100" dirty="0">
                <a:latin typeface="Arial"/>
                <a:cs typeface="Arial"/>
              </a:rPr>
              <a:t>you a handshake and a high 5 and </a:t>
            </a:r>
            <a:r>
              <a:rPr lang="en-US" sz="2100" dirty="0" smtClean="0">
                <a:latin typeface="Arial"/>
                <a:cs typeface="Arial"/>
              </a:rPr>
              <a:t>say: </a:t>
            </a:r>
            <a:endParaRPr lang="en-US" sz="2100" dirty="0">
              <a:latin typeface="Arial"/>
              <a:cs typeface="Arial"/>
            </a:endParaRPr>
          </a:p>
          <a:p>
            <a:pPr marL="0" indent="0" algn="ctr">
              <a:buNone/>
            </a:pPr>
            <a:endParaRPr lang="en-US" sz="2300" dirty="0" smtClean="0">
              <a:latin typeface="Arial"/>
              <a:cs typeface="Arial"/>
            </a:endParaRPr>
          </a:p>
          <a:p>
            <a:pPr marL="0" indent="0" algn="ctr">
              <a:buNone/>
            </a:pPr>
            <a:r>
              <a:rPr lang="en-US" sz="2300" dirty="0" smtClean="0">
                <a:latin typeface="Arial"/>
                <a:cs typeface="Arial"/>
              </a:rPr>
              <a:t>“</a:t>
            </a:r>
            <a:r>
              <a:rPr lang="en-US" sz="2300" dirty="0">
                <a:latin typeface="Arial"/>
                <a:cs typeface="Arial"/>
              </a:rPr>
              <a:t>REACH for the </a:t>
            </a:r>
            <a:r>
              <a:rPr lang="en-US" sz="2300" dirty="0" smtClean="0">
                <a:latin typeface="Arial"/>
                <a:cs typeface="Arial"/>
              </a:rPr>
              <a:t>STARS”</a:t>
            </a:r>
            <a:r>
              <a:rPr lang="en-US" sz="2300" dirty="0">
                <a:latin typeface="Arial"/>
                <a:cs typeface="Arial"/>
              </a:rPr>
              <a:t>! </a:t>
            </a:r>
          </a:p>
          <a:p>
            <a:pPr algn="ctr"/>
            <a:r>
              <a:rPr lang="en-US" sz="2300" dirty="0" smtClean="0">
                <a:latin typeface="Arial"/>
                <a:cs typeface="Arial"/>
              </a:rPr>
              <a:t>R&gt;reach</a:t>
            </a:r>
            <a:r>
              <a:rPr lang="en-US" sz="2300" dirty="0">
                <a:latin typeface="Arial"/>
                <a:cs typeface="Arial"/>
              </a:rPr>
              <a:t>, recruit, relationships</a:t>
            </a:r>
          </a:p>
          <a:p>
            <a:pPr algn="ctr"/>
            <a:r>
              <a:rPr lang="en-US" sz="2300" dirty="0" smtClean="0">
                <a:latin typeface="Arial"/>
                <a:cs typeface="Arial"/>
              </a:rPr>
              <a:t>E&gt;empowerment</a:t>
            </a:r>
            <a:r>
              <a:rPr lang="en-US" sz="2300" dirty="0">
                <a:latin typeface="Arial"/>
                <a:cs typeface="Arial"/>
              </a:rPr>
              <a:t>, equity, education</a:t>
            </a:r>
          </a:p>
          <a:p>
            <a:pPr algn="ctr"/>
            <a:r>
              <a:rPr lang="en-US" sz="2300" dirty="0" smtClean="0">
                <a:latin typeface="Arial"/>
                <a:cs typeface="Arial"/>
              </a:rPr>
              <a:t>A&gt;action</a:t>
            </a:r>
            <a:r>
              <a:rPr lang="en-US" sz="2300" dirty="0">
                <a:latin typeface="Arial"/>
                <a:cs typeface="Arial"/>
              </a:rPr>
              <a:t>, accountability, access</a:t>
            </a:r>
          </a:p>
          <a:p>
            <a:pPr algn="ctr"/>
            <a:r>
              <a:rPr lang="en-US" sz="2300" dirty="0" smtClean="0">
                <a:latin typeface="Arial"/>
                <a:cs typeface="Arial"/>
              </a:rPr>
              <a:t>C&gt;culture</a:t>
            </a:r>
            <a:r>
              <a:rPr lang="en-US" sz="2300" dirty="0">
                <a:latin typeface="Arial"/>
                <a:cs typeface="Arial"/>
              </a:rPr>
              <a:t>, communications, community</a:t>
            </a:r>
          </a:p>
          <a:p>
            <a:pPr algn="ctr"/>
            <a:r>
              <a:rPr lang="en-US" sz="2300" dirty="0" smtClean="0">
                <a:latin typeface="Arial"/>
                <a:cs typeface="Arial"/>
              </a:rPr>
              <a:t>H&gt;heritage</a:t>
            </a:r>
            <a:r>
              <a:rPr lang="en-US" sz="2300" dirty="0">
                <a:latin typeface="Arial"/>
                <a:cs typeface="Arial"/>
              </a:rPr>
              <a:t>, health, hub</a:t>
            </a:r>
          </a:p>
          <a:p>
            <a:pPr marL="0" indent="0" algn="ctr">
              <a:buNone/>
            </a:pPr>
            <a:endParaRPr lang="en-US" dirty="0" smtClean="0">
              <a:latin typeface="Arial"/>
              <a:cs typeface="Arial"/>
            </a:endParaRPr>
          </a:p>
        </p:txBody>
      </p:sp>
      <p:pic>
        <p:nvPicPr>
          <p:cNvPr id="4" name="Picture 3" descr="ASFC_Logo_b&amp;r_ou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4369" y="4263555"/>
            <a:ext cx="2501900" cy="1535775"/>
          </a:xfrm>
          <a:prstGeom prst="rect">
            <a:avLst/>
          </a:prstGeom>
        </p:spPr>
      </p:pic>
    </p:spTree>
    <p:extLst>
      <p:ext uri="{BB962C8B-B14F-4D97-AF65-F5344CB8AC3E}">
        <p14:creationId xmlns:p14="http://schemas.microsoft.com/office/powerpoint/2010/main" val="11254257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Sign Up to Serve!</a:t>
            </a:r>
            <a:endParaRPr lang="en-US" i="1" dirty="0"/>
          </a:p>
        </p:txBody>
      </p:sp>
      <p:sp>
        <p:nvSpPr>
          <p:cNvPr id="3" name="Content Placeholder 2"/>
          <p:cNvSpPr>
            <a:spLocks noGrp="1"/>
          </p:cNvSpPr>
          <p:nvPr>
            <p:ph idx="1"/>
          </p:nvPr>
        </p:nvSpPr>
        <p:spPr/>
        <p:txBody>
          <a:bodyPr>
            <a:normAutofit fontScale="85000" lnSpcReduction="20000"/>
          </a:bodyPr>
          <a:lstStyle/>
          <a:p>
            <a:pPr marL="0" indent="0" algn="ctr">
              <a:buNone/>
            </a:pPr>
            <a:endParaRPr lang="en-US" b="1" dirty="0" smtClean="0">
              <a:latin typeface="Arial"/>
              <a:cs typeface="Arial"/>
            </a:endParaRPr>
          </a:p>
          <a:p>
            <a:pPr marL="0" indent="0">
              <a:buNone/>
            </a:pPr>
            <a:endParaRPr lang="en-US" b="1" dirty="0">
              <a:latin typeface="Arial"/>
              <a:cs typeface="Arial"/>
            </a:endParaRPr>
          </a:p>
          <a:p>
            <a:r>
              <a:rPr lang="en-US" b="1" dirty="0" smtClean="0">
                <a:latin typeface="Arial"/>
                <a:cs typeface="Arial"/>
              </a:rPr>
              <a:t>YOU</a:t>
            </a:r>
            <a:r>
              <a:rPr lang="en-US" dirty="0" smtClean="0">
                <a:latin typeface="Arial"/>
                <a:cs typeface="Arial"/>
              </a:rPr>
              <a:t> </a:t>
            </a:r>
            <a:r>
              <a:rPr lang="en-US" dirty="0">
                <a:latin typeface="Arial"/>
                <a:cs typeface="Arial"/>
              </a:rPr>
              <a:t>are the wave of the world’s future</a:t>
            </a:r>
            <a:r>
              <a:rPr lang="en-US" dirty="0" smtClean="0">
                <a:latin typeface="Arial"/>
                <a:cs typeface="Arial"/>
              </a:rPr>
              <a:t>. </a:t>
            </a:r>
            <a:r>
              <a:rPr lang="en-US" dirty="0">
                <a:latin typeface="Arial"/>
                <a:cs typeface="Arial"/>
              </a:rPr>
              <a:t>We are the leadership, fun hub of the campus and we welcome you </a:t>
            </a:r>
            <a:r>
              <a:rPr lang="en-US" dirty="0" smtClean="0">
                <a:latin typeface="Arial"/>
                <a:cs typeface="Arial"/>
              </a:rPr>
              <a:t>to get involved </a:t>
            </a:r>
            <a:r>
              <a:rPr lang="en-US" dirty="0">
                <a:latin typeface="Arial"/>
                <a:cs typeface="Arial"/>
              </a:rPr>
              <a:t>in </a:t>
            </a:r>
            <a:r>
              <a:rPr lang="en-US" dirty="0" smtClean="0">
                <a:latin typeface="Arial"/>
                <a:cs typeface="Arial"/>
              </a:rPr>
              <a:t>leadership </a:t>
            </a:r>
            <a:r>
              <a:rPr lang="en-US" dirty="0">
                <a:latin typeface="Arial"/>
                <a:cs typeface="Arial"/>
              </a:rPr>
              <a:t>opportunities on campus and meet people </a:t>
            </a:r>
            <a:r>
              <a:rPr lang="en-US" dirty="0" smtClean="0">
                <a:latin typeface="Arial"/>
                <a:cs typeface="Arial"/>
              </a:rPr>
              <a:t>from </a:t>
            </a:r>
            <a:r>
              <a:rPr lang="en-US" dirty="0">
                <a:latin typeface="Arial"/>
                <a:cs typeface="Arial"/>
              </a:rPr>
              <a:t>around the world. </a:t>
            </a:r>
            <a:r>
              <a:rPr lang="en-US" dirty="0" smtClean="0">
                <a:latin typeface="Arial"/>
                <a:cs typeface="Arial"/>
              </a:rPr>
              <a:t>We educate, empower and help entertain students “Beyond the Classroom” doors. Doors of opportunity open when joining our team of world changers.</a:t>
            </a:r>
            <a:endParaRPr lang="en-US" dirty="0">
              <a:latin typeface="Arial"/>
              <a:cs typeface="Arial"/>
            </a:endParaRPr>
          </a:p>
          <a:p>
            <a:endParaRPr lang="en-US" dirty="0" smtClean="0">
              <a:latin typeface="Arial"/>
              <a:cs typeface="Arial"/>
            </a:endParaRPr>
          </a:p>
          <a:p>
            <a:r>
              <a:rPr lang="en-US" b="1" dirty="0" smtClean="0">
                <a:latin typeface="Arial"/>
                <a:cs typeface="Arial"/>
              </a:rPr>
              <a:t>SERVE</a:t>
            </a:r>
            <a:r>
              <a:rPr lang="en-US" dirty="0" smtClean="0">
                <a:latin typeface="Arial"/>
                <a:cs typeface="Arial"/>
              </a:rPr>
              <a:t> </a:t>
            </a:r>
            <a:r>
              <a:rPr lang="en-US" dirty="0">
                <a:latin typeface="Arial"/>
                <a:cs typeface="Arial"/>
              </a:rPr>
              <a:t>the campus by becoming a student </a:t>
            </a:r>
            <a:r>
              <a:rPr lang="en-US" dirty="0" smtClean="0">
                <a:latin typeface="Arial"/>
                <a:cs typeface="Arial"/>
              </a:rPr>
              <a:t>leader. </a:t>
            </a:r>
            <a:r>
              <a:rPr lang="en-US" dirty="0">
                <a:latin typeface="Arial"/>
                <a:cs typeface="Arial"/>
              </a:rPr>
              <a:t>We have an all hands on deck approach and help you </a:t>
            </a:r>
            <a:r>
              <a:rPr lang="en-US" dirty="0" smtClean="0">
                <a:latin typeface="Arial"/>
                <a:cs typeface="Arial"/>
              </a:rPr>
              <a:t>learn, practice </a:t>
            </a:r>
            <a:r>
              <a:rPr lang="en-US" dirty="0">
                <a:latin typeface="Arial"/>
                <a:cs typeface="Arial"/>
              </a:rPr>
              <a:t>or enhance your soft skills through our leadership </a:t>
            </a:r>
            <a:r>
              <a:rPr lang="en-US" dirty="0" smtClean="0">
                <a:latin typeface="Arial"/>
                <a:cs typeface="Arial"/>
              </a:rPr>
              <a:t>classes </a:t>
            </a:r>
            <a:r>
              <a:rPr lang="en-US" dirty="0">
                <a:latin typeface="Arial"/>
                <a:cs typeface="Arial"/>
              </a:rPr>
              <a:t>and our hands on approach to planning programs, services </a:t>
            </a:r>
            <a:r>
              <a:rPr lang="en-US" dirty="0" smtClean="0">
                <a:latin typeface="Arial"/>
                <a:cs typeface="Arial"/>
              </a:rPr>
              <a:t>and </a:t>
            </a:r>
            <a:r>
              <a:rPr lang="en-US" dirty="0">
                <a:latin typeface="Arial"/>
                <a:cs typeface="Arial"/>
              </a:rPr>
              <a:t>events.</a:t>
            </a:r>
          </a:p>
          <a:p>
            <a:endParaRPr lang="en-US" dirty="0"/>
          </a:p>
          <a:p>
            <a:pPr marL="0" indent="0" algn="ctr">
              <a:buNone/>
            </a:pPr>
            <a:endParaRPr lang="en-US" dirty="0">
              <a:latin typeface="Arial"/>
              <a:cs typeface="Arial"/>
            </a:endParaRPr>
          </a:p>
          <a:p>
            <a:pPr marL="0" indent="0">
              <a:buNone/>
            </a:pPr>
            <a:endParaRPr lang="en-US" dirty="0"/>
          </a:p>
        </p:txBody>
      </p:sp>
    </p:spTree>
    <p:extLst>
      <p:ext uri="{BB962C8B-B14F-4D97-AF65-F5344CB8AC3E}">
        <p14:creationId xmlns:p14="http://schemas.microsoft.com/office/powerpoint/2010/main" val="16554731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UBU! Reach </a:t>
            </a:r>
            <a:r>
              <a:rPr lang="en-US" i="1" dirty="0" smtClean="0"/>
              <a:t>Your Goals</a:t>
            </a:r>
            <a:endParaRPr lang="en-US" i="1" dirty="0"/>
          </a:p>
        </p:txBody>
      </p:sp>
      <p:sp>
        <p:nvSpPr>
          <p:cNvPr id="3" name="Content Placeholder 2"/>
          <p:cNvSpPr>
            <a:spLocks noGrp="1"/>
          </p:cNvSpPr>
          <p:nvPr>
            <p:ph idx="1"/>
          </p:nvPr>
        </p:nvSpPr>
        <p:spPr/>
        <p:txBody>
          <a:bodyPr>
            <a:normAutofit fontScale="25000" lnSpcReduction="20000"/>
          </a:bodyPr>
          <a:lstStyle/>
          <a:p>
            <a:endParaRPr lang="en-US" sz="5600" b="1" dirty="0" smtClean="0">
              <a:latin typeface="Arial"/>
              <a:cs typeface="Arial"/>
            </a:endParaRPr>
          </a:p>
          <a:p>
            <a:endParaRPr lang="en-US" sz="5600" b="1" dirty="0" smtClean="0">
              <a:latin typeface="Arial"/>
              <a:cs typeface="Arial"/>
            </a:endParaRPr>
          </a:p>
          <a:p>
            <a:endParaRPr lang="en-US" sz="5600" b="1" dirty="0">
              <a:latin typeface="Arial"/>
              <a:cs typeface="Arial"/>
            </a:endParaRPr>
          </a:p>
          <a:p>
            <a:endParaRPr lang="en-US" sz="5600" b="1" dirty="0" smtClean="0">
              <a:latin typeface="Arial"/>
              <a:cs typeface="Arial"/>
            </a:endParaRPr>
          </a:p>
          <a:p>
            <a:endParaRPr lang="en-US" sz="5600" b="1" dirty="0">
              <a:latin typeface="Arial"/>
              <a:cs typeface="Arial"/>
            </a:endParaRPr>
          </a:p>
          <a:p>
            <a:r>
              <a:rPr lang="en-US" sz="5600" b="1" dirty="0" smtClean="0">
                <a:latin typeface="Arial"/>
                <a:cs typeface="Arial"/>
              </a:rPr>
              <a:t>Get </a:t>
            </a:r>
            <a:r>
              <a:rPr lang="en-US" sz="5600" b="1" dirty="0">
                <a:latin typeface="Arial"/>
                <a:cs typeface="Arial"/>
              </a:rPr>
              <a:t>your Associated Students of Foothill College (ASFC) </a:t>
            </a:r>
            <a:r>
              <a:rPr lang="en-US" sz="5600" b="1" dirty="0" err="1">
                <a:latin typeface="Arial"/>
                <a:cs typeface="Arial"/>
              </a:rPr>
              <a:t>OwlCard</a:t>
            </a:r>
            <a:r>
              <a:rPr lang="en-US" sz="5600" b="1" dirty="0">
                <a:latin typeface="Arial"/>
                <a:cs typeface="Arial"/>
              </a:rPr>
              <a:t> Student ID </a:t>
            </a:r>
            <a:r>
              <a:rPr lang="en-US" sz="5600" b="1" dirty="0" smtClean="0">
                <a:latin typeface="Arial"/>
                <a:cs typeface="Arial"/>
              </a:rPr>
              <a:t>Card in </a:t>
            </a:r>
            <a:r>
              <a:rPr lang="en-US" sz="5600" b="1" dirty="0">
                <a:latin typeface="Arial"/>
                <a:cs typeface="Arial"/>
              </a:rPr>
              <a:t>the </a:t>
            </a:r>
            <a:r>
              <a:rPr lang="en-US" sz="5600" b="1" dirty="0" smtClean="0">
                <a:latin typeface="Arial"/>
                <a:cs typeface="Arial"/>
              </a:rPr>
              <a:t>ASFC Smart </a:t>
            </a:r>
            <a:r>
              <a:rPr lang="en-US" sz="5600" b="1" dirty="0">
                <a:latin typeface="Arial"/>
                <a:cs typeface="Arial"/>
              </a:rPr>
              <a:t>Shop (Campus Center, Room 2016</a:t>
            </a:r>
            <a:r>
              <a:rPr lang="en-US" sz="5600" b="1" dirty="0" smtClean="0">
                <a:latin typeface="Arial"/>
                <a:cs typeface="Arial"/>
              </a:rPr>
              <a:t>).</a:t>
            </a:r>
            <a:endParaRPr lang="en-US" sz="5600" b="1" dirty="0">
              <a:latin typeface="Arial"/>
              <a:cs typeface="Arial"/>
            </a:endParaRPr>
          </a:p>
          <a:p>
            <a:pPr marL="0" indent="0">
              <a:buNone/>
            </a:pPr>
            <a:endParaRPr lang="en-US" sz="5600" b="1" dirty="0">
              <a:latin typeface="Arial"/>
              <a:cs typeface="Arial"/>
            </a:endParaRPr>
          </a:p>
          <a:p>
            <a:r>
              <a:rPr lang="en-US" sz="5600" b="1" dirty="0" smtClean="0">
                <a:latin typeface="Arial"/>
                <a:cs typeface="Arial"/>
              </a:rPr>
              <a:t>Find your passion! Set </a:t>
            </a:r>
            <a:r>
              <a:rPr lang="en-US" sz="5600" b="1" dirty="0">
                <a:latin typeface="Arial"/>
                <a:cs typeface="Arial"/>
              </a:rPr>
              <a:t>your graduation/transfer and internship/career goals from your passion and </a:t>
            </a:r>
            <a:r>
              <a:rPr lang="en-US" sz="5600" b="1" dirty="0" smtClean="0">
                <a:latin typeface="Arial"/>
                <a:cs typeface="Arial"/>
              </a:rPr>
              <a:t>purpose. </a:t>
            </a:r>
            <a:r>
              <a:rPr lang="en-US" sz="5600" b="1" dirty="0">
                <a:latin typeface="Arial"/>
                <a:cs typeface="Arial"/>
              </a:rPr>
              <a:t>Envision your future and </a:t>
            </a:r>
            <a:r>
              <a:rPr lang="en-US" sz="5600" b="1" dirty="0" smtClean="0">
                <a:latin typeface="Arial"/>
                <a:cs typeface="Arial"/>
              </a:rPr>
              <a:t>what career you desire by thinking about what you love to do or what skill sets you want to learn, maintain or enhance. For </a:t>
            </a:r>
            <a:r>
              <a:rPr lang="en-US" sz="5600" b="1" dirty="0">
                <a:latin typeface="Arial"/>
                <a:cs typeface="Arial"/>
              </a:rPr>
              <a:t>example, if you love working with numbers, you can be an Economics Major and the ASFC Finance Board and the Accounting Club would be a great fit. </a:t>
            </a:r>
          </a:p>
          <a:p>
            <a:pPr marL="0" indent="0">
              <a:buNone/>
            </a:pPr>
            <a:endParaRPr lang="en-US" sz="5600" b="1" dirty="0">
              <a:latin typeface="Arial"/>
              <a:cs typeface="Arial"/>
            </a:endParaRPr>
          </a:p>
          <a:p>
            <a:r>
              <a:rPr lang="en-US" sz="5600" b="1" dirty="0">
                <a:latin typeface="Arial"/>
                <a:cs typeface="Arial"/>
              </a:rPr>
              <a:t>Choose what </a:t>
            </a:r>
            <a:r>
              <a:rPr lang="en-US" sz="5600" b="1" dirty="0" smtClean="0">
                <a:latin typeface="Arial"/>
                <a:cs typeface="Arial"/>
              </a:rPr>
              <a:t>board, council, club or Heritage Month you want to volunteer for by </a:t>
            </a:r>
            <a:r>
              <a:rPr lang="en-US" sz="5600" b="1" dirty="0">
                <a:latin typeface="Arial"/>
                <a:cs typeface="Arial"/>
              </a:rPr>
              <a:t>using your internship/career and graduation/transfer goals as your benchmark. </a:t>
            </a:r>
            <a:endParaRPr lang="en-US" sz="5600" b="1" dirty="0" smtClean="0">
              <a:latin typeface="Arial"/>
              <a:cs typeface="Arial"/>
            </a:endParaRPr>
          </a:p>
          <a:p>
            <a:endParaRPr lang="en-US" sz="5600" b="1" dirty="0" smtClean="0">
              <a:latin typeface="Arial"/>
              <a:cs typeface="Arial"/>
            </a:endParaRPr>
          </a:p>
          <a:p>
            <a:r>
              <a:rPr lang="en-US" sz="5600" b="1" dirty="0" smtClean="0">
                <a:latin typeface="Arial"/>
                <a:cs typeface="Arial"/>
              </a:rPr>
              <a:t>Enroll </a:t>
            </a:r>
            <a:r>
              <a:rPr lang="en-US" sz="5600" b="1" dirty="0">
                <a:latin typeface="Arial"/>
                <a:cs typeface="Arial"/>
              </a:rPr>
              <a:t>in an optional Leadership Class and join the ASFC Student Government Team of </a:t>
            </a:r>
            <a:r>
              <a:rPr lang="en-US" sz="5600" b="1" dirty="0" smtClean="0">
                <a:latin typeface="Arial"/>
                <a:cs typeface="Arial"/>
              </a:rPr>
              <a:t>activists. </a:t>
            </a:r>
          </a:p>
          <a:p>
            <a:pPr marL="0" indent="0">
              <a:buNone/>
            </a:pPr>
            <a:endParaRPr lang="en-US" sz="5600" b="1" dirty="0" smtClean="0">
              <a:latin typeface="Arial"/>
              <a:cs typeface="Arial"/>
            </a:endParaRPr>
          </a:p>
          <a:p>
            <a:r>
              <a:rPr lang="en-US" sz="5600" b="1" dirty="0" smtClean="0">
                <a:latin typeface="Arial"/>
                <a:cs typeface="Arial"/>
              </a:rPr>
              <a:t>Leadership </a:t>
            </a:r>
            <a:r>
              <a:rPr lang="en-US" sz="5600" b="1" dirty="0">
                <a:latin typeface="Arial"/>
                <a:cs typeface="Arial"/>
              </a:rPr>
              <a:t>activities can be documented on your job resume and your “Beyond the Classroom” extracurricular college application page(for UC and private colleges). Set yourself aside from your competition and stand out as a star.</a:t>
            </a:r>
          </a:p>
          <a:p>
            <a:pPr marL="0" indent="0">
              <a:buNone/>
            </a:pPr>
            <a:endParaRPr lang="en-US" sz="5600" b="1" dirty="0">
              <a:latin typeface="Arial"/>
              <a:cs typeface="Arial"/>
            </a:endParaRPr>
          </a:p>
          <a:p>
            <a:r>
              <a:rPr lang="en-US" sz="5600" b="1" dirty="0">
                <a:latin typeface="Arial"/>
                <a:cs typeface="Arial"/>
              </a:rPr>
              <a:t>Network with local and world-famous politicians, authors, visiting lecturers, bands and </a:t>
            </a:r>
            <a:r>
              <a:rPr lang="en-US" sz="5600" b="1" dirty="0" smtClean="0">
                <a:latin typeface="Arial"/>
                <a:cs typeface="Arial"/>
              </a:rPr>
              <a:t>celebrities. Attend state-wide and national conferences, retreats and meetings.</a:t>
            </a:r>
          </a:p>
          <a:p>
            <a:endParaRPr lang="en-US" sz="5600" b="1" dirty="0">
              <a:latin typeface="Arial"/>
              <a:cs typeface="Arial"/>
            </a:endParaRPr>
          </a:p>
          <a:p>
            <a:r>
              <a:rPr lang="en-US" sz="5600" b="1" dirty="0" smtClean="0">
                <a:latin typeface="Arial"/>
                <a:cs typeface="Arial"/>
              </a:rPr>
              <a:t>Become a </a:t>
            </a:r>
            <a:r>
              <a:rPr lang="en-US" sz="5600" b="1" dirty="0">
                <a:latin typeface="Arial"/>
                <a:cs typeface="Arial"/>
              </a:rPr>
              <a:t>part of the Foothill </a:t>
            </a:r>
            <a:r>
              <a:rPr lang="en-US" sz="5600" b="1" dirty="0" smtClean="0">
                <a:latin typeface="Arial"/>
                <a:cs typeface="Arial"/>
              </a:rPr>
              <a:t>Family and establish life-long relationships with other students and staff! </a:t>
            </a:r>
            <a:endParaRPr lang="en-US" sz="5600" b="1" dirty="0">
              <a:latin typeface="Arial"/>
              <a:cs typeface="Arial"/>
            </a:endParaRPr>
          </a:p>
          <a:p>
            <a:endParaRPr lang="en-US" sz="5600" b="1" dirty="0">
              <a:latin typeface="Arial"/>
              <a:cs typeface="Arial"/>
            </a:endParaRPr>
          </a:p>
          <a:p>
            <a:endParaRPr lang="en-US" sz="2000" dirty="0">
              <a:latin typeface="Arial"/>
              <a:cs typeface="Arial"/>
            </a:endParaRPr>
          </a:p>
          <a:p>
            <a:endParaRPr lang="en-US" sz="2000" dirty="0">
              <a:latin typeface="Arial"/>
              <a:cs typeface="Arial"/>
            </a:endParaRPr>
          </a:p>
          <a:p>
            <a:pPr marL="0" indent="0" algn="ctr">
              <a:buNone/>
            </a:pPr>
            <a:endParaRPr lang="en-US" dirty="0"/>
          </a:p>
        </p:txBody>
      </p:sp>
    </p:spTree>
    <p:extLst>
      <p:ext uri="{BB962C8B-B14F-4D97-AF65-F5344CB8AC3E}">
        <p14:creationId xmlns:p14="http://schemas.microsoft.com/office/powerpoint/2010/main" val="9073901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 Your Best</a:t>
            </a:r>
            <a:endParaRPr lang="en-US" i="1" dirty="0"/>
          </a:p>
        </p:txBody>
      </p:sp>
      <p:sp>
        <p:nvSpPr>
          <p:cNvPr id="3" name="Content Placeholder 2"/>
          <p:cNvSpPr>
            <a:spLocks noGrp="1"/>
          </p:cNvSpPr>
          <p:nvPr>
            <p:ph idx="1"/>
          </p:nvPr>
        </p:nvSpPr>
        <p:spPr/>
        <p:txBody>
          <a:bodyPr>
            <a:normAutofit fontScale="77500" lnSpcReduction="20000"/>
          </a:bodyPr>
          <a:lstStyle/>
          <a:p>
            <a:pPr marL="0" indent="0" algn="ctr">
              <a:buNone/>
            </a:pPr>
            <a:endParaRPr lang="en-US" dirty="0" smtClean="0">
              <a:latin typeface="Arial"/>
              <a:cs typeface="Arial"/>
            </a:endParaRPr>
          </a:p>
          <a:p>
            <a:r>
              <a:rPr lang="en-US" dirty="0" smtClean="0">
                <a:latin typeface="Arial"/>
                <a:cs typeface="Arial"/>
              </a:rPr>
              <a:t>Studies </a:t>
            </a:r>
            <a:r>
              <a:rPr lang="en-US" dirty="0">
                <a:latin typeface="Arial"/>
                <a:cs typeface="Arial"/>
              </a:rPr>
              <a:t>prove that getting involved in extra curricular </a:t>
            </a:r>
            <a:r>
              <a:rPr lang="en-US" dirty="0" smtClean="0">
                <a:latin typeface="Arial"/>
                <a:cs typeface="Arial"/>
              </a:rPr>
              <a:t>activities can increase </a:t>
            </a:r>
            <a:r>
              <a:rPr lang="en-US" dirty="0">
                <a:latin typeface="Arial"/>
                <a:cs typeface="Arial"/>
              </a:rPr>
              <a:t>your transfer and job options. In these competitive times, set yourself aside from the rest and be your best and prove on paper that you have soft skills that </a:t>
            </a:r>
            <a:r>
              <a:rPr lang="en-US" dirty="0" smtClean="0">
                <a:latin typeface="Arial"/>
                <a:cs typeface="Arial"/>
              </a:rPr>
              <a:t>colleges and jobs desire and often require. </a:t>
            </a:r>
            <a:r>
              <a:rPr lang="en-US" dirty="0">
                <a:latin typeface="Arial"/>
                <a:cs typeface="Arial"/>
              </a:rPr>
              <a:t>In turn, the transfer admissions officers and job hiring manager will know that you are a good investment. </a:t>
            </a:r>
            <a:endParaRPr lang="en-US" dirty="0" smtClean="0">
              <a:latin typeface="Arial"/>
              <a:cs typeface="Arial"/>
            </a:endParaRPr>
          </a:p>
          <a:p>
            <a:endParaRPr lang="en-US" dirty="0">
              <a:latin typeface="Arial"/>
              <a:cs typeface="Arial"/>
            </a:endParaRPr>
          </a:p>
          <a:p>
            <a:r>
              <a:rPr lang="en-US" dirty="0" smtClean="0">
                <a:latin typeface="Arial"/>
                <a:cs typeface="Arial"/>
              </a:rPr>
              <a:t>People </a:t>
            </a:r>
            <a:r>
              <a:rPr lang="en-US" dirty="0">
                <a:latin typeface="Arial"/>
                <a:cs typeface="Arial"/>
              </a:rPr>
              <a:t>without commitment associated skills and soft skills are more </a:t>
            </a:r>
            <a:r>
              <a:rPr lang="en-US" dirty="0" smtClean="0">
                <a:latin typeface="Arial"/>
                <a:cs typeface="Arial"/>
              </a:rPr>
              <a:t>apt </a:t>
            </a:r>
            <a:r>
              <a:rPr lang="en-US" dirty="0">
                <a:latin typeface="Arial"/>
                <a:cs typeface="Arial"/>
              </a:rPr>
              <a:t>to drop out of the university or quit a job quickly if they haven’t practiced the time management, commitment, follow through, goal settings activities that our students do. </a:t>
            </a:r>
            <a:r>
              <a:rPr lang="en-US" dirty="0" smtClean="0">
                <a:latin typeface="Arial"/>
                <a:cs typeface="Arial"/>
              </a:rPr>
              <a:t>Hiring managers </a:t>
            </a:r>
            <a:r>
              <a:rPr lang="en-US" dirty="0">
                <a:latin typeface="Arial"/>
                <a:cs typeface="Arial"/>
              </a:rPr>
              <a:t>are looking for people with commitment skills so if they offer you the job you don’t quit after you’re trained. Prove on paper that you’re a good investment.</a:t>
            </a:r>
          </a:p>
          <a:p>
            <a:pPr marL="0" indent="0">
              <a:buNone/>
            </a:pPr>
            <a:endParaRPr lang="en-US" dirty="0"/>
          </a:p>
        </p:txBody>
      </p:sp>
    </p:spTree>
    <p:extLst>
      <p:ext uri="{BB962C8B-B14F-4D97-AF65-F5344CB8AC3E}">
        <p14:creationId xmlns:p14="http://schemas.microsoft.com/office/powerpoint/2010/main" val="36078302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smtClean="0"/>
              <a:t>Join &amp; </a:t>
            </a:r>
            <a:r>
              <a:rPr lang="en-US" i="1" dirty="0" smtClean="0"/>
              <a:t>Take Time to Shine</a:t>
            </a:r>
            <a:endParaRPr lang="en-US" i="1" dirty="0"/>
          </a:p>
        </p:txBody>
      </p:sp>
      <p:sp>
        <p:nvSpPr>
          <p:cNvPr id="3" name="Content Placeholder 2"/>
          <p:cNvSpPr>
            <a:spLocks noGrp="1"/>
          </p:cNvSpPr>
          <p:nvPr>
            <p:ph idx="1"/>
          </p:nvPr>
        </p:nvSpPr>
        <p:spPr/>
        <p:txBody>
          <a:bodyPr>
            <a:normAutofit fontScale="85000" lnSpcReduction="10000"/>
          </a:bodyPr>
          <a:lstStyle/>
          <a:p>
            <a:endParaRPr lang="en-US" sz="2000" dirty="0" smtClean="0">
              <a:latin typeface="Arial"/>
              <a:cs typeface="Arial"/>
            </a:endParaRPr>
          </a:p>
          <a:p>
            <a:endParaRPr lang="en-US" sz="2000" dirty="0">
              <a:latin typeface="Arial"/>
              <a:cs typeface="Arial"/>
            </a:endParaRPr>
          </a:p>
          <a:p>
            <a:r>
              <a:rPr lang="en-US" sz="1900" dirty="0" smtClean="0">
                <a:latin typeface="Arial"/>
                <a:cs typeface="Arial"/>
              </a:rPr>
              <a:t>ICC</a:t>
            </a:r>
            <a:r>
              <a:rPr lang="en-US" sz="1900" dirty="0">
                <a:latin typeface="Arial"/>
                <a:cs typeface="Arial"/>
              </a:rPr>
              <a:t>/Clubs(60)- athletic, career, departmental, educational, </a:t>
            </a:r>
            <a:r>
              <a:rPr lang="en-US" sz="1900" dirty="0" smtClean="0">
                <a:latin typeface="Arial"/>
                <a:cs typeface="Arial"/>
              </a:rPr>
              <a:t>political, religious, social and special interest, </a:t>
            </a:r>
            <a:r>
              <a:rPr lang="en-US" sz="1900" dirty="0" err="1" smtClean="0">
                <a:latin typeface="Arial"/>
                <a:cs typeface="Arial"/>
              </a:rPr>
              <a:t>OrgSync</a:t>
            </a:r>
            <a:r>
              <a:rPr lang="en-US" sz="1900" dirty="0">
                <a:latin typeface="Arial"/>
                <a:cs typeface="Arial"/>
              </a:rPr>
              <a:t>, and weekly </a:t>
            </a:r>
            <a:r>
              <a:rPr lang="en-US" sz="1900" dirty="0" smtClean="0">
                <a:latin typeface="Arial"/>
                <a:cs typeface="Arial"/>
              </a:rPr>
              <a:t>ICC/Club meetings, Quarterly Club Days </a:t>
            </a:r>
            <a:endParaRPr lang="en-US" sz="1900" dirty="0">
              <a:latin typeface="Arial"/>
              <a:cs typeface="Arial"/>
            </a:endParaRPr>
          </a:p>
          <a:p>
            <a:r>
              <a:rPr lang="en-US" sz="1900" dirty="0" smtClean="0">
                <a:latin typeface="Arial"/>
                <a:cs typeface="Arial"/>
              </a:rPr>
              <a:t>Activities </a:t>
            </a:r>
            <a:r>
              <a:rPr lang="en-US" sz="1900" dirty="0">
                <a:latin typeface="Arial"/>
                <a:cs typeface="Arial"/>
              </a:rPr>
              <a:t>Council- Quarterly Week of Welcome (WOW!), weekly events College Hour 12 noon-1p.m., Heritage &amp; Health Series (9 months long)</a:t>
            </a:r>
            <a:r>
              <a:rPr lang="en-US" sz="1900" dirty="0" smtClean="0">
                <a:latin typeface="Arial"/>
                <a:cs typeface="Arial"/>
              </a:rPr>
              <a:t>,Thanksgiving Feast, </a:t>
            </a:r>
            <a:r>
              <a:rPr lang="en-US" sz="1900" dirty="0">
                <a:latin typeface="Arial"/>
                <a:cs typeface="Arial"/>
              </a:rPr>
              <a:t>Global Gala, etc.</a:t>
            </a:r>
          </a:p>
          <a:p>
            <a:r>
              <a:rPr lang="en-US" sz="1900" dirty="0" smtClean="0">
                <a:latin typeface="Arial"/>
                <a:cs typeface="Arial"/>
              </a:rPr>
              <a:t>Marketing </a:t>
            </a:r>
            <a:r>
              <a:rPr lang="en-US" sz="1900" dirty="0">
                <a:latin typeface="Arial"/>
                <a:cs typeface="Arial"/>
              </a:rPr>
              <a:t>Board</a:t>
            </a:r>
            <a:r>
              <a:rPr lang="en-US" sz="1900" dirty="0" smtClean="0">
                <a:latin typeface="Arial"/>
                <a:cs typeface="Arial"/>
              </a:rPr>
              <a:t>-Planner/Calendar, marketing </a:t>
            </a:r>
            <a:r>
              <a:rPr lang="en-US" sz="1900" dirty="0">
                <a:latin typeface="Arial"/>
                <a:cs typeface="Arial"/>
              </a:rPr>
              <a:t>assistance and </a:t>
            </a:r>
            <a:r>
              <a:rPr lang="en-US" sz="1900" dirty="0" smtClean="0">
                <a:latin typeface="Arial"/>
                <a:cs typeface="Arial"/>
              </a:rPr>
              <a:t>recruitment </a:t>
            </a:r>
          </a:p>
          <a:p>
            <a:r>
              <a:rPr lang="en-US" sz="1900" dirty="0" smtClean="0">
                <a:latin typeface="Arial"/>
                <a:cs typeface="Arial"/>
              </a:rPr>
              <a:t>Senate </a:t>
            </a:r>
            <a:r>
              <a:rPr lang="en-US" sz="1900" dirty="0">
                <a:latin typeface="Arial"/>
                <a:cs typeface="Arial"/>
              </a:rPr>
              <a:t>Board- Political Awareness Day, </a:t>
            </a:r>
            <a:r>
              <a:rPr lang="en-US" sz="1900" dirty="0" smtClean="0">
                <a:latin typeface="Arial"/>
                <a:cs typeface="Arial"/>
              </a:rPr>
              <a:t>Eco Pass, Sacramento </a:t>
            </a:r>
            <a:r>
              <a:rPr lang="en-US" sz="1900" dirty="0">
                <a:latin typeface="Arial"/>
                <a:cs typeface="Arial"/>
              </a:rPr>
              <a:t>State Capital visits, </a:t>
            </a:r>
            <a:r>
              <a:rPr lang="en-US" sz="1900" dirty="0" smtClean="0">
                <a:latin typeface="Arial"/>
                <a:cs typeface="Arial"/>
              </a:rPr>
              <a:t>surveys</a:t>
            </a:r>
            <a:r>
              <a:rPr lang="en-US" sz="1900" dirty="0">
                <a:latin typeface="Arial"/>
                <a:cs typeface="Arial"/>
              </a:rPr>
              <a:t>, </a:t>
            </a:r>
            <a:r>
              <a:rPr lang="en-US" sz="1900" dirty="0" smtClean="0">
                <a:latin typeface="Arial"/>
                <a:cs typeface="Arial"/>
              </a:rPr>
              <a:t>book, laptop and </a:t>
            </a:r>
            <a:r>
              <a:rPr lang="en-US" sz="1900" dirty="0">
                <a:latin typeface="Arial"/>
                <a:cs typeface="Arial"/>
              </a:rPr>
              <a:t>calculator rental program, food </a:t>
            </a:r>
            <a:r>
              <a:rPr lang="en-US" sz="1900" dirty="0" smtClean="0">
                <a:latin typeface="Arial"/>
                <a:cs typeface="Arial"/>
              </a:rPr>
              <a:t>bank </a:t>
            </a:r>
            <a:r>
              <a:rPr lang="en-US" sz="1900" dirty="0">
                <a:latin typeface="Arial"/>
                <a:cs typeface="Arial"/>
              </a:rPr>
              <a:t>	</a:t>
            </a:r>
          </a:p>
          <a:p>
            <a:r>
              <a:rPr lang="en-US" sz="1900" dirty="0" smtClean="0">
                <a:latin typeface="Arial"/>
                <a:cs typeface="Arial"/>
              </a:rPr>
              <a:t>Finance </a:t>
            </a:r>
            <a:r>
              <a:rPr lang="en-US" sz="1900" dirty="0">
                <a:latin typeface="Arial"/>
                <a:cs typeface="Arial"/>
              </a:rPr>
              <a:t>Board- </a:t>
            </a:r>
            <a:r>
              <a:rPr lang="en-US" sz="1900" dirty="0" err="1" smtClean="0">
                <a:latin typeface="Arial"/>
                <a:cs typeface="Arial"/>
              </a:rPr>
              <a:t>OwlCard</a:t>
            </a:r>
            <a:r>
              <a:rPr lang="en-US" sz="1900" dirty="0" smtClean="0">
                <a:latin typeface="Arial"/>
                <a:cs typeface="Arial"/>
              </a:rPr>
              <a:t> Student ID income, Budget </a:t>
            </a:r>
            <a:r>
              <a:rPr lang="en-US" sz="1900" dirty="0">
                <a:latin typeface="Arial"/>
                <a:cs typeface="Arial"/>
              </a:rPr>
              <a:t>Booklet, Smart </a:t>
            </a:r>
            <a:r>
              <a:rPr lang="en-US" sz="1900" dirty="0" smtClean="0">
                <a:latin typeface="Arial"/>
                <a:cs typeface="Arial"/>
              </a:rPr>
              <a:t>Shop/Design Center etc. funding</a:t>
            </a:r>
            <a:r>
              <a:rPr lang="en-US" sz="1900" dirty="0">
                <a:latin typeface="Arial"/>
                <a:cs typeface="Arial"/>
              </a:rPr>
              <a:t> </a:t>
            </a:r>
          </a:p>
          <a:p>
            <a:r>
              <a:rPr lang="en-US" sz="1900" dirty="0" smtClean="0">
                <a:latin typeface="Arial"/>
                <a:cs typeface="Arial"/>
              </a:rPr>
              <a:t>Administration </a:t>
            </a:r>
            <a:r>
              <a:rPr lang="en-US" sz="1900" dirty="0">
                <a:latin typeface="Arial"/>
                <a:cs typeface="Arial"/>
              </a:rPr>
              <a:t>Board-Office </a:t>
            </a:r>
            <a:r>
              <a:rPr lang="en-US" sz="1900" dirty="0" smtClean="0">
                <a:latin typeface="Arial"/>
                <a:cs typeface="Arial"/>
              </a:rPr>
              <a:t>assistance and elections</a:t>
            </a:r>
            <a:endParaRPr lang="en-US" sz="1900" dirty="0">
              <a:latin typeface="Arial"/>
              <a:cs typeface="Arial"/>
            </a:endParaRPr>
          </a:p>
          <a:p>
            <a:pPr marL="0" indent="0">
              <a:buNone/>
            </a:pPr>
            <a:endParaRPr lang="en-US" sz="1900" dirty="0" smtClean="0">
              <a:latin typeface="Arial"/>
              <a:cs typeface="Arial"/>
            </a:endParaRPr>
          </a:p>
          <a:p>
            <a:pPr marL="0" indent="0">
              <a:buNone/>
            </a:pPr>
            <a:endParaRPr lang="en-US" sz="2000" dirty="0"/>
          </a:p>
        </p:txBody>
      </p:sp>
    </p:spTree>
    <p:extLst>
      <p:ext uri="{BB962C8B-B14F-4D97-AF65-F5344CB8AC3E}">
        <p14:creationId xmlns:p14="http://schemas.microsoft.com/office/powerpoint/2010/main" val="22732389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Team Foothill</a:t>
            </a:r>
            <a:endParaRPr lang="en-US" i="1" dirty="0"/>
          </a:p>
        </p:txBody>
      </p:sp>
      <p:sp>
        <p:nvSpPr>
          <p:cNvPr id="3" name="Content Placeholder 2"/>
          <p:cNvSpPr>
            <a:spLocks noGrp="1"/>
          </p:cNvSpPr>
          <p:nvPr>
            <p:ph idx="1"/>
          </p:nvPr>
        </p:nvSpPr>
        <p:spPr/>
        <p:txBody>
          <a:bodyPr>
            <a:normAutofit/>
          </a:bodyPr>
          <a:lstStyle/>
          <a:p>
            <a:r>
              <a:rPr lang="en-US" dirty="0" smtClean="0">
                <a:latin typeface="Arial"/>
                <a:cs typeface="Arial"/>
              </a:rPr>
              <a:t>Student </a:t>
            </a:r>
            <a:r>
              <a:rPr lang="en-US" dirty="0">
                <a:latin typeface="Arial"/>
                <a:cs typeface="Arial"/>
              </a:rPr>
              <a:t>Affairs &amp; Activities </a:t>
            </a:r>
            <a:r>
              <a:rPr lang="en-US" dirty="0" smtClean="0">
                <a:latin typeface="Arial"/>
                <a:cs typeface="Arial"/>
              </a:rPr>
              <a:t>Department:                 The department </a:t>
            </a:r>
            <a:r>
              <a:rPr lang="en-US" dirty="0">
                <a:latin typeface="Arial"/>
                <a:cs typeface="Arial"/>
              </a:rPr>
              <a:t>office oversees </a:t>
            </a:r>
            <a:r>
              <a:rPr lang="en-US" dirty="0" smtClean="0">
                <a:latin typeface="Arial"/>
                <a:cs typeface="Arial"/>
              </a:rPr>
              <a:t>the Student Activities Office, </a:t>
            </a:r>
            <a:r>
              <a:rPr lang="en-US" dirty="0">
                <a:latin typeface="Arial"/>
                <a:cs typeface="Arial"/>
              </a:rPr>
              <a:t>Campus </a:t>
            </a:r>
            <a:r>
              <a:rPr lang="en-US" dirty="0" smtClean="0">
                <a:latin typeface="Arial"/>
                <a:cs typeface="Arial"/>
              </a:rPr>
              <a:t>Center</a:t>
            </a:r>
            <a:r>
              <a:rPr lang="en-US" dirty="0">
                <a:latin typeface="Arial"/>
                <a:cs typeface="Arial"/>
              </a:rPr>
              <a:t>, </a:t>
            </a:r>
            <a:r>
              <a:rPr lang="en-US" dirty="0" smtClean="0">
                <a:latin typeface="Arial"/>
                <a:cs typeface="Arial"/>
              </a:rPr>
              <a:t>Online Student Handbook</a:t>
            </a:r>
            <a:r>
              <a:rPr lang="en-US" dirty="0">
                <a:latin typeface="Arial"/>
                <a:cs typeface="Arial"/>
              </a:rPr>
              <a:t>, Judicial Affairs, Mutual Respect Policy, Sexual </a:t>
            </a:r>
            <a:r>
              <a:rPr lang="en-US" dirty="0" smtClean="0">
                <a:latin typeface="Arial"/>
                <a:cs typeface="Arial"/>
              </a:rPr>
              <a:t>Harassment Reporting, </a:t>
            </a:r>
            <a:r>
              <a:rPr lang="en-US" dirty="0">
                <a:latin typeface="Arial"/>
                <a:cs typeface="Arial"/>
              </a:rPr>
              <a:t>Academic Integrity, </a:t>
            </a:r>
            <a:r>
              <a:rPr lang="en-US" dirty="0" smtClean="0">
                <a:latin typeface="Arial"/>
                <a:cs typeface="Arial"/>
              </a:rPr>
              <a:t>Commencement, Welcome Wednesday, etc., Room 2002</a:t>
            </a:r>
            <a:endParaRPr lang="en-US" dirty="0">
              <a:latin typeface="Arial"/>
              <a:cs typeface="Arial"/>
            </a:endParaRPr>
          </a:p>
          <a:p>
            <a:r>
              <a:rPr lang="en-US" dirty="0" smtClean="0">
                <a:latin typeface="Arial"/>
                <a:cs typeface="Arial"/>
              </a:rPr>
              <a:t>Student </a:t>
            </a:r>
            <a:r>
              <a:rPr lang="en-US" dirty="0">
                <a:latin typeface="Arial"/>
                <a:cs typeface="Arial"/>
              </a:rPr>
              <a:t>Services </a:t>
            </a:r>
            <a:r>
              <a:rPr lang="en-US" dirty="0" smtClean="0">
                <a:latin typeface="Arial"/>
                <a:cs typeface="Arial"/>
              </a:rPr>
              <a:t>Division:</a:t>
            </a:r>
            <a:r>
              <a:rPr lang="en-US" dirty="0">
                <a:latin typeface="Arial"/>
                <a:cs typeface="Arial"/>
              </a:rPr>
              <a:t/>
            </a:r>
            <a:br>
              <a:rPr lang="en-US" dirty="0">
                <a:latin typeface="Arial"/>
                <a:cs typeface="Arial"/>
              </a:rPr>
            </a:br>
            <a:r>
              <a:rPr lang="en-US" dirty="0">
                <a:latin typeface="Arial"/>
                <a:cs typeface="Arial"/>
              </a:rPr>
              <a:t>The Student Affairs &amp; Activities Department is a part of the Student Services Division, Building 8,000s </a:t>
            </a:r>
          </a:p>
          <a:p>
            <a:pPr marL="0" indent="0">
              <a:buNone/>
            </a:pPr>
            <a:endParaRPr lang="en-US" dirty="0">
              <a:latin typeface="Arial"/>
              <a:cs typeface="Arial"/>
            </a:endParaRPr>
          </a:p>
          <a:p>
            <a:pPr marL="0" indent="0">
              <a:buNone/>
            </a:pPr>
            <a:endParaRPr lang="en-US" dirty="0">
              <a:latin typeface="Arial"/>
              <a:cs typeface="Arial"/>
            </a:endParaRPr>
          </a:p>
        </p:txBody>
      </p:sp>
      <p:pic>
        <p:nvPicPr>
          <p:cNvPr id="4" name="Picture 3"/>
          <p:cNvPicPr>
            <a:picLocks noChangeAspect="1"/>
          </p:cNvPicPr>
          <p:nvPr/>
        </p:nvPicPr>
        <p:blipFill>
          <a:blip r:embed="rId2"/>
          <a:stretch>
            <a:fillRect/>
          </a:stretch>
        </p:blipFill>
        <p:spPr>
          <a:xfrm>
            <a:off x="3170621" y="4090276"/>
            <a:ext cx="2063456" cy="1237286"/>
          </a:xfrm>
          <a:prstGeom prst="rect">
            <a:avLst/>
          </a:prstGeom>
        </p:spPr>
      </p:pic>
    </p:spTree>
    <p:extLst>
      <p:ext uri="{BB962C8B-B14F-4D97-AF65-F5344CB8AC3E}">
        <p14:creationId xmlns:p14="http://schemas.microsoft.com/office/powerpoint/2010/main" val="63824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827" y="5375266"/>
            <a:ext cx="7313448" cy="796934"/>
          </a:xfrm>
        </p:spPr>
        <p:txBody>
          <a:bodyPr>
            <a:normAutofit fontScale="90000"/>
          </a:bodyPr>
          <a:lstStyle/>
          <a:p>
            <a:r>
              <a:rPr lang="en-US" i="1" dirty="0" smtClean="0"/>
              <a:t>Enjoy Your Foothill Fa</a:t>
            </a:r>
            <a:r>
              <a:rPr lang="en-US" i="1" dirty="0"/>
              <a:t>m</a:t>
            </a:r>
            <a:r>
              <a:rPr lang="en-US" i="1" dirty="0" smtClean="0"/>
              <a:t>ily!</a:t>
            </a:r>
            <a:endParaRPr lang="en-US" i="1" dirty="0"/>
          </a:p>
        </p:txBody>
      </p:sp>
      <p:sp>
        <p:nvSpPr>
          <p:cNvPr id="3" name="Content Placeholder 2"/>
          <p:cNvSpPr>
            <a:spLocks noGrp="1"/>
          </p:cNvSpPr>
          <p:nvPr>
            <p:ph idx="1"/>
          </p:nvPr>
        </p:nvSpPr>
        <p:spPr/>
        <p:txBody>
          <a:bodyPr/>
          <a:lstStyle/>
          <a:p>
            <a:pPr marL="0" indent="0" algn="ctr">
              <a:buNone/>
            </a:pPr>
            <a:r>
              <a:rPr lang="en-US" sz="3200" b="1" dirty="0" smtClean="0">
                <a:latin typeface="Arial"/>
                <a:cs typeface="Arial"/>
              </a:rPr>
              <a:t>THANK YOU! SALAMAT! GRACIAS! </a:t>
            </a:r>
          </a:p>
          <a:p>
            <a:pPr marL="0" indent="0" algn="ctr">
              <a:buNone/>
            </a:pPr>
            <a:r>
              <a:rPr lang="en-US" sz="3200" b="1" dirty="0" smtClean="0">
                <a:latin typeface="Arial"/>
                <a:cs typeface="Arial"/>
              </a:rPr>
              <a:t>MERCI! DANKE! MAHALO! GRAZIE! </a:t>
            </a:r>
          </a:p>
          <a:p>
            <a:pPr marL="0" indent="0" algn="ctr">
              <a:buNone/>
            </a:pPr>
            <a:r>
              <a:rPr lang="en-US" sz="3200" b="1" dirty="0" smtClean="0">
                <a:latin typeface="Arial"/>
                <a:cs typeface="Arial"/>
              </a:rPr>
              <a:t>ARIGATO! TAKK! TODA! SPASIBA!</a:t>
            </a:r>
            <a:endParaRPr lang="en-US" sz="3200" b="1" dirty="0">
              <a:latin typeface="Arial"/>
              <a:cs typeface="Arial"/>
            </a:endParaRPr>
          </a:p>
        </p:txBody>
      </p:sp>
      <p:pic>
        <p:nvPicPr>
          <p:cNvPr id="4" name="Picture 3" descr="ASFC_Logo_b&amp;r_ou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4748" y="3724730"/>
            <a:ext cx="2501900" cy="1535775"/>
          </a:xfrm>
          <a:prstGeom prst="rect">
            <a:avLst/>
          </a:prstGeom>
        </p:spPr>
      </p:pic>
    </p:spTree>
    <p:extLst>
      <p:ext uri="{BB962C8B-B14F-4D97-AF65-F5344CB8AC3E}">
        <p14:creationId xmlns:p14="http://schemas.microsoft.com/office/powerpoint/2010/main" val="2932511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264</TotalTime>
  <Words>848</Words>
  <Application>Microsoft Macintosh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NewsPrint</vt:lpstr>
      <vt:lpstr>Hello! Hi! Hola! Aloha! Bonjour! Shalom! Ciao! Konnichiwa! Marhaba! Kamusta! Namaste! </vt:lpstr>
      <vt:lpstr>                                                                                              Welcome!</vt:lpstr>
      <vt:lpstr>Sign Up to Serve!</vt:lpstr>
      <vt:lpstr>UBU! Reach Your Goals</vt:lpstr>
      <vt:lpstr>Be Your Best</vt:lpstr>
      <vt:lpstr>Join &amp; Take Time to Shine</vt:lpstr>
      <vt:lpstr>Team Foothill</vt:lpstr>
      <vt:lpstr>Enjoy Your Foothill Family!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Hola, Aloha, Bonjour, Shalom, Namaste </dc:title>
  <dc:creator>FHDA FHDA</dc:creator>
  <cp:lastModifiedBy>FHDA</cp:lastModifiedBy>
  <cp:revision>28</cp:revision>
  <cp:lastPrinted>2016-07-28T00:15:02Z</cp:lastPrinted>
  <dcterms:created xsi:type="dcterms:W3CDTF">2016-07-26T21:44:59Z</dcterms:created>
  <dcterms:modified xsi:type="dcterms:W3CDTF">2016-07-28T00:48:31Z</dcterms:modified>
</cp:coreProperties>
</file>