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5B6846-340A-4B7C-B94B-25726791C722}" type="datetimeFigureOut">
              <a:rPr lang="en-US" smtClean="0"/>
              <a:t>6/11/2014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50DB29-7DC8-4B1D-A9BA-38B102507FC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39438"/>
            <a:ext cx="6172200" cy="30373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/>
              <a:t>The 2014 Student Equity Plan: </a:t>
            </a:r>
            <a:br>
              <a:rPr lang="en-US" sz="4800" dirty="0" smtClean="0"/>
            </a:br>
            <a:r>
              <a:rPr lang="en-US" sz="4000" dirty="0" smtClean="0"/>
              <a:t>How’d </a:t>
            </a:r>
            <a:r>
              <a:rPr lang="en-US" sz="4000" dirty="0"/>
              <a:t>that happen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Erica Onugha				June 4, 2014</a:t>
            </a:r>
            <a:endParaRPr lang="en-US" dirty="0"/>
          </a:p>
          <a:p>
            <a:r>
              <a:rPr lang="en-US" dirty="0" smtClean="0"/>
              <a:t>2014 Student Equity Plan Draft		PaRC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November 2013</a:t>
            </a:r>
            <a:r>
              <a:rPr lang="en-US" dirty="0" smtClean="0"/>
              <a:t>: The Student Equity Workgroup was created</a:t>
            </a:r>
          </a:p>
          <a:p>
            <a:r>
              <a:rPr lang="en-US" b="1" dirty="0" smtClean="0"/>
              <a:t>Fall 2013-Winter 2013</a:t>
            </a:r>
            <a:r>
              <a:rPr lang="en-US" dirty="0" smtClean="0"/>
              <a:t>: Initial work, namely analysis, on the Student Equity Plan began</a:t>
            </a:r>
          </a:p>
          <a:p>
            <a:r>
              <a:rPr lang="en-US" b="1" dirty="0" smtClean="0"/>
              <a:t>March 11, 2014</a:t>
            </a:r>
            <a:r>
              <a:rPr lang="en-US" dirty="0" smtClean="0"/>
              <a:t>: The State released the final draft of the Student Equity Plan instructions</a:t>
            </a:r>
          </a:p>
          <a:p>
            <a:r>
              <a:rPr lang="en-US" b="1" dirty="0" smtClean="0"/>
              <a:t>April 2014</a:t>
            </a:r>
            <a:r>
              <a:rPr lang="en-US" dirty="0" smtClean="0"/>
              <a:t>: The Office of Research completed and released the data required by the State</a:t>
            </a:r>
          </a:p>
          <a:p>
            <a:r>
              <a:rPr lang="en-US" b="1" dirty="0" smtClean="0"/>
              <a:t>April-May 2014</a:t>
            </a:r>
            <a:r>
              <a:rPr lang="en-US" dirty="0" smtClean="0"/>
              <a:t>: The Student Equity Workgroup completed the analysis and selected goals and activities for the Student Equity Plan</a:t>
            </a:r>
          </a:p>
        </p:txBody>
      </p:sp>
    </p:spTree>
    <p:extLst>
      <p:ext uri="{BB962C8B-B14F-4D97-AF65-F5344CB8AC3E}">
        <p14:creationId xmlns:p14="http://schemas.microsoft.com/office/powerpoint/2010/main" val="379785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dirty="0" smtClean="0"/>
              <a:t>Differences in Approach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451785"/>
              </p:ext>
            </p:extLst>
          </p:nvPr>
        </p:nvGraphicFramePr>
        <p:xfrm>
          <a:off x="457200" y="838200"/>
          <a:ext cx="74676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r>
                        <a:rPr lang="en-US" baseline="0" dirty="0" smtClean="0"/>
                        <a:t> Student Equity Plan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 Student Equity Plan</a:t>
                      </a:r>
                      <a:endParaRPr lang="en-US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expectations: shelf document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 expectations: actual plan with specific actions</a:t>
                      </a:r>
                      <a:endParaRPr lang="en-US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Written by VP with input from</a:t>
                      </a:r>
                      <a:r>
                        <a:rPr lang="en-US" baseline="0" dirty="0" smtClean="0"/>
                        <a:t> committee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SEW worked collaboratively to generate all analysis and determine goals (although the actual document was still written by a tri-chair).</a:t>
                      </a:r>
                      <a:endParaRPr lang="en-US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14 pages long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73 pages long (a March 11 surprise)</a:t>
                      </a:r>
                      <a:endParaRPr lang="en-US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Included</a:t>
                      </a:r>
                      <a:r>
                        <a:rPr lang="en-US" baseline="0" dirty="0" smtClean="0"/>
                        <a:t> 10 charts and tables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Includes 130 tables</a:t>
                      </a:r>
                      <a:endParaRPr lang="en-US" dirty="0"/>
                    </a:p>
                  </a:txBody>
                  <a:tcPr marL="82973" marR="82973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67874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344488" algn="l"/>
                <a:tab pos="511175" algn="l"/>
              </a:tabLst>
            </a:pPr>
            <a:r>
              <a:rPr lang="en-US" sz="3200" dirty="0" smtClean="0"/>
              <a:t>The workload </a:t>
            </a:r>
            <a:r>
              <a:rPr lang="en-US" sz="3200" b="1" i="1" dirty="0" smtClean="0"/>
              <a:t>quintupled</a:t>
            </a:r>
            <a:r>
              <a:rPr lang="en-US" sz="3200" dirty="0" smtClean="0"/>
              <a:t> </a:t>
            </a:r>
            <a:r>
              <a:rPr lang="en-US" sz="3200" b="1" dirty="0" smtClean="0"/>
              <a:t>mid-year</a:t>
            </a:r>
            <a:r>
              <a:rPr lang="en-US" sz="3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344488" algn="l"/>
                <a:tab pos="511175" algn="l"/>
              </a:tabLst>
            </a:pPr>
            <a:r>
              <a:rPr lang="en-US" sz="3200" dirty="0" smtClean="0"/>
              <a:t>Thanks, California!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0688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what is the plan?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Increase course success rates for African American, Latino and Filipino/Pacific Islander students by 3% within 3 years (over fall 2013 figures).</a:t>
            </a:r>
          </a:p>
          <a:p>
            <a:r>
              <a:rPr lang="en-US" dirty="0" smtClean="0"/>
              <a:t>Do a lot of research! </a:t>
            </a:r>
            <a:endParaRPr lang="en-US" dirty="0"/>
          </a:p>
          <a:p>
            <a:r>
              <a:rPr lang="en-US" dirty="0" smtClean="0"/>
              <a:t>(We have a lot of questions, but we need answers before we can make plans.)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37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it?!? Why not think bigger?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Wait, are you publicly committing to join the committee and do some of this work?</a:t>
            </a:r>
          </a:p>
          <a:p>
            <a:r>
              <a:rPr lang="en-US" dirty="0" smtClean="0"/>
              <a:t>That was not a rhetorical question, said the English professor.</a:t>
            </a:r>
          </a:p>
          <a:p>
            <a:r>
              <a:rPr lang="en-US" dirty="0" smtClean="0"/>
              <a:t>Here’s your real answer: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7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 anchor="t"/>
          <a:lstStyle/>
          <a:p>
            <a:r>
              <a:rPr lang="en-US" dirty="0" smtClean="0"/>
              <a:t>Why just focus on course success?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27158385"/>
              </p:ext>
            </p:extLst>
          </p:nvPr>
        </p:nvGraphicFramePr>
        <p:xfrm>
          <a:off x="228600" y="838200"/>
          <a:ext cx="8534400" cy="57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587"/>
                <a:gridCol w="6334813"/>
              </a:tblGrid>
              <a:tr h="834571"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Indicators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Synopsis</a:t>
                      </a:r>
                      <a:endParaRPr lang="en-US" dirty="0"/>
                    </a:p>
                  </a:txBody>
                  <a:tcPr/>
                </a:tc>
              </a:tr>
              <a:tr h="834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Access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real disproportionate impacts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Larger questions about declining enrollment warrant further research.</a:t>
                      </a:r>
                      <a:endParaRPr lang="en-US" dirty="0"/>
                    </a:p>
                  </a:txBody>
                  <a:tcPr/>
                </a:tc>
              </a:tr>
              <a:tr h="1084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Course completion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We have the tools right now to see an immediate impact. This engages the entire campus and provides an opportunity to look at instruction and student services.</a:t>
                      </a:r>
                    </a:p>
                  </a:txBody>
                  <a:tcPr/>
                </a:tc>
              </a:tr>
              <a:tr h="834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ESL and Basic Skills completion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Significant</a:t>
                      </a:r>
                      <a:r>
                        <a:rPr lang="en-US" baseline="0" dirty="0" smtClean="0"/>
                        <a:t> programmatic changes.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More research is needed</a:t>
                      </a:r>
                      <a:endParaRPr lang="en-US" dirty="0"/>
                    </a:p>
                  </a:txBody>
                  <a:tcPr/>
                </a:tc>
              </a:tr>
              <a:tr h="1084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Degree and certificate completion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Disproportionate impacts but starting with course completion first.</a:t>
                      </a:r>
                      <a:endParaRPr lang="en-US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AA-T</a:t>
                      </a:r>
                      <a:r>
                        <a:rPr lang="en-US" baseline="0" dirty="0" smtClean="0"/>
                        <a:t> degrees will likely change our transfer rates.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82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we must address 2010…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Make student equity a part of the program review and resource allocation processes;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Establish benchmarks for hiring administrators, faculty, and classified  staff;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Establish a Student Equity Office in the same vein as the Office of Multicultural Relations that existed a number of years ago;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Integrate student equity goals into the college and district strategic plans;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Establish periodic external evaluation of equity efforts, using members of the outside community; and  2010 Student Equity Report 4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Undertake difficult dialogues campus-wide on race, gender, disability, sexual orientation in order to maintain equity as an important campus goal.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Achieve a three percent (3%) increase in course completion success rates for African American, Hispanic/Latino and Filipino/Pacific Islander students over fall 2013 figures.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Conduct research on: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Course success rates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Probation rates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Sequence completion rates in ESL and Basic Skills courses</a:t>
            </a:r>
          </a:p>
          <a:p>
            <a:pPr lvl="1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2010 Goals: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5800" y="1569720"/>
            <a:ext cx="3657600" cy="658368"/>
          </a:xfrm>
        </p:spPr>
        <p:txBody>
          <a:bodyPr/>
          <a:lstStyle/>
          <a:p>
            <a:pPr algn="ctr"/>
            <a:r>
              <a:rPr lang="en-US" dirty="0" smtClean="0"/>
              <a:t>2014 Goals: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54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522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The 2014 Student Equity Plan:  How’d that happen?</vt:lpstr>
      <vt:lpstr>Timeline Review</vt:lpstr>
      <vt:lpstr>Differences in Approach</vt:lpstr>
      <vt:lpstr>So, what is the plan?</vt:lpstr>
      <vt:lpstr>That’s it?!? Why not think bigger?</vt:lpstr>
      <vt:lpstr>Why just focus on course success?</vt:lpstr>
      <vt:lpstr>But we must address 2010…</vt:lpstr>
    </vt:vector>
  </TitlesOfParts>
  <Company>FHDA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Staff</dc:creator>
  <cp:lastModifiedBy>Faculty Staff</cp:lastModifiedBy>
  <cp:revision>10</cp:revision>
  <dcterms:created xsi:type="dcterms:W3CDTF">2014-06-04T19:06:04Z</dcterms:created>
  <dcterms:modified xsi:type="dcterms:W3CDTF">2014-06-11T21:57:51Z</dcterms:modified>
</cp:coreProperties>
</file>