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61" r:id="rId2"/>
    <p:sldId id="258" r:id="rId3"/>
    <p:sldId id="281" r:id="rId4"/>
    <p:sldId id="276" r:id="rId5"/>
    <p:sldId id="262" r:id="rId6"/>
    <p:sldId id="280" r:id="rId7"/>
    <p:sldId id="263" r:id="rId8"/>
    <p:sldId id="264" r:id="rId9"/>
    <p:sldId id="275" r:id="rId10"/>
    <p:sldId id="267" r:id="rId11"/>
    <p:sldId id="265" r:id="rId12"/>
    <p:sldId id="268" r:id="rId13"/>
    <p:sldId id="269" r:id="rId14"/>
    <p:sldId id="271" r:id="rId15"/>
    <p:sldId id="272" r:id="rId16"/>
    <p:sldId id="279" r:id="rId17"/>
    <p:sldId id="278" r:id="rId18"/>
    <p:sldId id="266" r:id="rId19"/>
    <p:sldId id="277" r:id="rId20"/>
    <p:sldId id="270"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585" autoAdjust="0"/>
  </p:normalViewPr>
  <p:slideViewPr>
    <p:cSldViewPr snapToGrid="0" snapToObjects="1">
      <p:cViewPr>
        <p:scale>
          <a:sx n="72" d="100"/>
          <a:sy n="72" d="100"/>
        </p:scale>
        <p:origin x="-1752" y="-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Sheet8.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strRef>
              <c:f>Sheet1!$B$1</c:f>
              <c:strCache>
                <c:ptCount val="1"/>
                <c:pt idx="0">
                  <c:v>Foothill Overall</c:v>
                </c:pt>
              </c:strCache>
            </c:strRef>
          </c:tx>
          <c:marker>
            <c:symbol val="none"/>
          </c:marker>
          <c:cat>
            <c:strRef>
              <c:f>Sheet1!$A$2:$A$6</c:f>
              <c:strCache>
                <c:ptCount val="5"/>
                <c:pt idx="0">
                  <c:v>2003-04</c:v>
                </c:pt>
                <c:pt idx="1">
                  <c:v>2004-05</c:v>
                </c:pt>
                <c:pt idx="2">
                  <c:v>2005-06</c:v>
                </c:pt>
                <c:pt idx="3">
                  <c:v>2006-07</c:v>
                </c:pt>
                <c:pt idx="4">
                  <c:v>2007-08</c:v>
                </c:pt>
              </c:strCache>
            </c:strRef>
          </c:cat>
          <c:val>
            <c:numRef>
              <c:f>Sheet1!$B$2:$B$6</c:f>
              <c:numCache>
                <c:formatCode>0%</c:formatCode>
                <c:ptCount val="5"/>
                <c:pt idx="0">
                  <c:v>0.652</c:v>
                </c:pt>
                <c:pt idx="1">
                  <c:v>0.648</c:v>
                </c:pt>
                <c:pt idx="2">
                  <c:v>0.612</c:v>
                </c:pt>
                <c:pt idx="3">
                  <c:v>0.658</c:v>
                </c:pt>
                <c:pt idx="4">
                  <c:v>0.643</c:v>
                </c:pt>
              </c:numCache>
            </c:numRef>
          </c:val>
          <c:smooth val="0"/>
        </c:ser>
        <c:ser>
          <c:idx val="1"/>
          <c:order val="1"/>
          <c:tx>
            <c:strRef>
              <c:f>Sheet1!$C$1</c:f>
              <c:strCache>
                <c:ptCount val="1"/>
                <c:pt idx="0">
                  <c:v>State Overall</c:v>
                </c:pt>
              </c:strCache>
            </c:strRef>
          </c:tx>
          <c:marker>
            <c:symbol val="none"/>
          </c:marker>
          <c:cat>
            <c:strRef>
              <c:f>Sheet1!$A$2:$A$6</c:f>
              <c:strCache>
                <c:ptCount val="5"/>
                <c:pt idx="0">
                  <c:v>2003-04</c:v>
                </c:pt>
                <c:pt idx="1">
                  <c:v>2004-05</c:v>
                </c:pt>
                <c:pt idx="2">
                  <c:v>2005-06</c:v>
                </c:pt>
                <c:pt idx="3">
                  <c:v>2006-07</c:v>
                </c:pt>
                <c:pt idx="4">
                  <c:v>2007-08</c:v>
                </c:pt>
              </c:strCache>
            </c:strRef>
          </c:cat>
          <c:val>
            <c:numRef>
              <c:f>Sheet1!$C$2:$C$6</c:f>
              <c:numCache>
                <c:formatCode>0%</c:formatCode>
                <c:ptCount val="5"/>
                <c:pt idx="0">
                  <c:v>0.522</c:v>
                </c:pt>
                <c:pt idx="1">
                  <c:v>0.522</c:v>
                </c:pt>
                <c:pt idx="2">
                  <c:v>0.519</c:v>
                </c:pt>
                <c:pt idx="3">
                  <c:v>0.507</c:v>
                </c:pt>
                <c:pt idx="4">
                  <c:v>0.481</c:v>
                </c:pt>
              </c:numCache>
            </c:numRef>
          </c:val>
          <c:smooth val="0"/>
        </c:ser>
        <c:ser>
          <c:idx val="2"/>
          <c:order val="2"/>
          <c:tx>
            <c:strRef>
              <c:f>Sheet1!$D$1</c:f>
              <c:strCache>
                <c:ptCount val="1"/>
                <c:pt idx="0">
                  <c:v>Foothill Prepared</c:v>
                </c:pt>
              </c:strCache>
            </c:strRef>
          </c:tx>
          <c:marker>
            <c:symbol val="none"/>
          </c:marker>
          <c:cat>
            <c:strRef>
              <c:f>Sheet1!$A$2:$A$6</c:f>
              <c:strCache>
                <c:ptCount val="5"/>
                <c:pt idx="0">
                  <c:v>2003-04</c:v>
                </c:pt>
                <c:pt idx="1">
                  <c:v>2004-05</c:v>
                </c:pt>
                <c:pt idx="2">
                  <c:v>2005-06</c:v>
                </c:pt>
                <c:pt idx="3">
                  <c:v>2006-07</c:v>
                </c:pt>
                <c:pt idx="4">
                  <c:v>2007-08</c:v>
                </c:pt>
              </c:strCache>
            </c:strRef>
          </c:cat>
          <c:val>
            <c:numRef>
              <c:f>Sheet1!$D$2:$D$6</c:f>
              <c:numCache>
                <c:formatCode>0%</c:formatCode>
                <c:ptCount val="5"/>
                <c:pt idx="0">
                  <c:v>0.83</c:v>
                </c:pt>
                <c:pt idx="1">
                  <c:v>0.839</c:v>
                </c:pt>
                <c:pt idx="2">
                  <c:v>0.818</c:v>
                </c:pt>
                <c:pt idx="3">
                  <c:v>0.834</c:v>
                </c:pt>
                <c:pt idx="4">
                  <c:v>0.805</c:v>
                </c:pt>
              </c:numCache>
            </c:numRef>
          </c:val>
          <c:smooth val="0"/>
        </c:ser>
        <c:ser>
          <c:idx val="3"/>
          <c:order val="3"/>
          <c:tx>
            <c:strRef>
              <c:f>Sheet1!$E$1</c:f>
              <c:strCache>
                <c:ptCount val="1"/>
                <c:pt idx="0">
                  <c:v>State Prepared</c:v>
                </c:pt>
              </c:strCache>
            </c:strRef>
          </c:tx>
          <c:marker>
            <c:symbol val="none"/>
          </c:marker>
          <c:cat>
            <c:strRef>
              <c:f>Sheet1!$A$2:$A$6</c:f>
              <c:strCache>
                <c:ptCount val="5"/>
                <c:pt idx="0">
                  <c:v>2003-04</c:v>
                </c:pt>
                <c:pt idx="1">
                  <c:v>2004-05</c:v>
                </c:pt>
                <c:pt idx="2">
                  <c:v>2005-06</c:v>
                </c:pt>
                <c:pt idx="3">
                  <c:v>2006-07</c:v>
                </c:pt>
                <c:pt idx="4">
                  <c:v>2007-08</c:v>
                </c:pt>
              </c:strCache>
            </c:strRef>
          </c:cat>
          <c:val>
            <c:numRef>
              <c:f>Sheet1!$E$2:$E$6</c:f>
              <c:numCache>
                <c:formatCode>0%</c:formatCode>
                <c:ptCount val="5"/>
                <c:pt idx="0">
                  <c:v>0.729</c:v>
                </c:pt>
                <c:pt idx="1">
                  <c:v>0.724</c:v>
                </c:pt>
                <c:pt idx="2">
                  <c:v>0.73</c:v>
                </c:pt>
                <c:pt idx="3">
                  <c:v>0.724</c:v>
                </c:pt>
                <c:pt idx="4">
                  <c:v>0.702</c:v>
                </c:pt>
              </c:numCache>
            </c:numRef>
          </c:val>
          <c:smooth val="0"/>
        </c:ser>
        <c:ser>
          <c:idx val="4"/>
          <c:order val="4"/>
          <c:tx>
            <c:strRef>
              <c:f>Sheet1!$F$1</c:f>
              <c:strCache>
                <c:ptCount val="1"/>
                <c:pt idx="0">
                  <c:v>Foothill Unprepared</c:v>
                </c:pt>
              </c:strCache>
            </c:strRef>
          </c:tx>
          <c:marker>
            <c:symbol val="none"/>
          </c:marker>
          <c:cat>
            <c:strRef>
              <c:f>Sheet1!$A$2:$A$6</c:f>
              <c:strCache>
                <c:ptCount val="5"/>
                <c:pt idx="0">
                  <c:v>2003-04</c:v>
                </c:pt>
                <c:pt idx="1">
                  <c:v>2004-05</c:v>
                </c:pt>
                <c:pt idx="2">
                  <c:v>2005-06</c:v>
                </c:pt>
                <c:pt idx="3">
                  <c:v>2006-07</c:v>
                </c:pt>
                <c:pt idx="4">
                  <c:v>2007-08</c:v>
                </c:pt>
              </c:strCache>
            </c:strRef>
          </c:cat>
          <c:val>
            <c:numRef>
              <c:f>Sheet1!$F$2:$F$6</c:f>
              <c:numCache>
                <c:formatCode>0%</c:formatCode>
                <c:ptCount val="5"/>
                <c:pt idx="0">
                  <c:v>0.553</c:v>
                </c:pt>
                <c:pt idx="1">
                  <c:v>0.528</c:v>
                </c:pt>
                <c:pt idx="2">
                  <c:v>0.467</c:v>
                </c:pt>
                <c:pt idx="3">
                  <c:v>0.525</c:v>
                </c:pt>
                <c:pt idx="4">
                  <c:v>0.519</c:v>
                </c:pt>
              </c:numCache>
            </c:numRef>
          </c:val>
          <c:smooth val="0"/>
        </c:ser>
        <c:ser>
          <c:idx val="5"/>
          <c:order val="5"/>
          <c:tx>
            <c:strRef>
              <c:f>Sheet1!$G$1</c:f>
              <c:strCache>
                <c:ptCount val="1"/>
                <c:pt idx="0">
                  <c:v>State Unprepared</c:v>
                </c:pt>
              </c:strCache>
            </c:strRef>
          </c:tx>
          <c:marker>
            <c:symbol val="none"/>
          </c:marker>
          <c:cat>
            <c:strRef>
              <c:f>Sheet1!$A$2:$A$6</c:f>
              <c:strCache>
                <c:ptCount val="5"/>
                <c:pt idx="0">
                  <c:v>2003-04</c:v>
                </c:pt>
                <c:pt idx="1">
                  <c:v>2004-05</c:v>
                </c:pt>
                <c:pt idx="2">
                  <c:v>2005-06</c:v>
                </c:pt>
                <c:pt idx="3">
                  <c:v>2006-07</c:v>
                </c:pt>
                <c:pt idx="4">
                  <c:v>2007-08</c:v>
                </c:pt>
              </c:strCache>
            </c:strRef>
          </c:cat>
          <c:val>
            <c:numRef>
              <c:f>Sheet1!$G$2:$G$6</c:f>
              <c:numCache>
                <c:formatCode>0%</c:formatCode>
                <c:ptCount val="5"/>
                <c:pt idx="0">
                  <c:v>0.449</c:v>
                </c:pt>
                <c:pt idx="1">
                  <c:v>0.45</c:v>
                </c:pt>
                <c:pt idx="2">
                  <c:v>0.443</c:v>
                </c:pt>
                <c:pt idx="3">
                  <c:v>0.428</c:v>
                </c:pt>
                <c:pt idx="4">
                  <c:v>0.405</c:v>
                </c:pt>
              </c:numCache>
            </c:numRef>
          </c:val>
          <c:smooth val="0"/>
        </c:ser>
        <c:dLbls>
          <c:showLegendKey val="0"/>
          <c:showVal val="0"/>
          <c:showCatName val="0"/>
          <c:showSerName val="0"/>
          <c:showPercent val="0"/>
          <c:showBubbleSize val="0"/>
        </c:dLbls>
        <c:marker val="1"/>
        <c:smooth val="0"/>
        <c:axId val="426747960"/>
        <c:axId val="426750936"/>
      </c:lineChart>
      <c:catAx>
        <c:axId val="426747960"/>
        <c:scaling>
          <c:orientation val="minMax"/>
        </c:scaling>
        <c:delete val="0"/>
        <c:axPos val="b"/>
        <c:majorTickMark val="out"/>
        <c:minorTickMark val="none"/>
        <c:tickLblPos val="nextTo"/>
        <c:crossAx val="426750936"/>
        <c:crosses val="autoZero"/>
        <c:auto val="1"/>
        <c:lblAlgn val="ctr"/>
        <c:lblOffset val="100"/>
        <c:noMultiLvlLbl val="0"/>
      </c:catAx>
      <c:valAx>
        <c:axId val="426750936"/>
        <c:scaling>
          <c:orientation val="minMax"/>
          <c:max val="1.0"/>
        </c:scaling>
        <c:delete val="0"/>
        <c:axPos val="l"/>
        <c:majorGridlines/>
        <c:numFmt formatCode="0%" sourceLinked="0"/>
        <c:majorTickMark val="out"/>
        <c:minorTickMark val="none"/>
        <c:tickLblPos val="nextTo"/>
        <c:crossAx val="426747960"/>
        <c:crosses val="autoZero"/>
        <c:crossBetween val="between"/>
      </c:valAx>
    </c:plotArea>
    <c:legend>
      <c:legendPos val="b"/>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Y-Values</c:v>
                </c:pt>
              </c:strCache>
            </c:strRef>
          </c:tx>
          <c:spPr>
            <a:ln>
              <a:noFill/>
            </a:ln>
          </c:spPr>
          <c:marker>
            <c:symbol val="circle"/>
            <c:size val="12"/>
          </c:marker>
          <c:dLbls>
            <c:showLegendKey val="0"/>
            <c:showVal val="1"/>
            <c:showCatName val="0"/>
            <c:showSerName val="0"/>
            <c:showPercent val="0"/>
            <c:showBubbleSize val="0"/>
            <c:showLeaderLines val="0"/>
          </c:dLbls>
          <c:cat>
            <c:strRef>
              <c:f>Sheet1!$A$2:$A$10</c:f>
              <c:strCache>
                <c:ptCount val="9"/>
                <c:pt idx="0">
                  <c:v>Foothill</c:v>
                </c:pt>
                <c:pt idx="1">
                  <c:v>Cañada</c:v>
                </c:pt>
                <c:pt idx="2">
                  <c:v>Irvine Valley</c:v>
                </c:pt>
                <c:pt idx="3">
                  <c:v>Marin</c:v>
                </c:pt>
                <c:pt idx="4">
                  <c:v>Saddleback</c:v>
                </c:pt>
                <c:pt idx="5">
                  <c:v>San Diego Miramar</c:v>
                </c:pt>
                <c:pt idx="6">
                  <c:v>San Francisco City</c:v>
                </c:pt>
                <c:pt idx="7">
                  <c:v>San Mateo</c:v>
                </c:pt>
                <c:pt idx="8">
                  <c:v>West Valley</c:v>
                </c:pt>
              </c:strCache>
            </c:strRef>
          </c:cat>
          <c:val>
            <c:numRef>
              <c:f>Sheet1!$B$2:$B$10</c:f>
              <c:numCache>
                <c:formatCode>General</c:formatCode>
                <c:ptCount val="9"/>
              </c:numCache>
            </c:numRef>
          </c:val>
          <c:smooth val="0"/>
        </c:ser>
        <c:dLbls>
          <c:showLegendKey val="0"/>
          <c:showVal val="0"/>
          <c:showCatName val="0"/>
          <c:showSerName val="0"/>
          <c:showPercent val="0"/>
          <c:showBubbleSize val="0"/>
        </c:dLbls>
        <c:marker val="1"/>
        <c:smooth val="0"/>
        <c:axId val="466756248"/>
        <c:axId val="466759224"/>
      </c:lineChart>
      <c:catAx>
        <c:axId val="466756248"/>
        <c:scaling>
          <c:orientation val="minMax"/>
        </c:scaling>
        <c:delete val="0"/>
        <c:axPos val="b"/>
        <c:numFmt formatCode="General" sourceLinked="1"/>
        <c:majorTickMark val="out"/>
        <c:minorTickMark val="none"/>
        <c:tickLblPos val="nextTo"/>
        <c:crossAx val="466759224"/>
        <c:crosses val="autoZero"/>
        <c:auto val="1"/>
        <c:lblAlgn val="ctr"/>
        <c:lblOffset val="100"/>
        <c:noMultiLvlLbl val="0"/>
      </c:catAx>
      <c:valAx>
        <c:axId val="466759224"/>
        <c:scaling>
          <c:orientation val="minMax"/>
          <c:max val="1.0"/>
        </c:scaling>
        <c:delete val="0"/>
        <c:axPos val="l"/>
        <c:majorGridlines/>
        <c:numFmt formatCode="0%" sourceLinked="0"/>
        <c:majorTickMark val="out"/>
        <c:minorTickMark val="none"/>
        <c:tickLblPos val="nextTo"/>
        <c:crossAx val="46675624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Foothill  Overall</c:v>
                </c:pt>
              </c:strCache>
            </c:strRef>
          </c:tx>
          <c:marker>
            <c:symbol val="none"/>
          </c:marker>
          <c:cat>
            <c:strRef>
              <c:f>Sheet1!$A$2:$A$6</c:f>
              <c:strCache>
                <c:ptCount val="5"/>
                <c:pt idx="0">
                  <c:v>2003-04</c:v>
                </c:pt>
                <c:pt idx="1">
                  <c:v>2004-05</c:v>
                </c:pt>
                <c:pt idx="2">
                  <c:v>2005-06</c:v>
                </c:pt>
                <c:pt idx="3">
                  <c:v>2006-07</c:v>
                </c:pt>
                <c:pt idx="4">
                  <c:v>2007-08</c:v>
                </c:pt>
              </c:strCache>
            </c:strRef>
          </c:cat>
          <c:val>
            <c:numRef>
              <c:f>Sheet1!$B$2:$B$6</c:f>
              <c:numCache>
                <c:formatCode>0%</c:formatCode>
                <c:ptCount val="5"/>
                <c:pt idx="0">
                  <c:v>0.629</c:v>
                </c:pt>
                <c:pt idx="1">
                  <c:v>0.695</c:v>
                </c:pt>
                <c:pt idx="2">
                  <c:v>0.661</c:v>
                </c:pt>
                <c:pt idx="3">
                  <c:v>0.684</c:v>
                </c:pt>
                <c:pt idx="4">
                  <c:v>0.684</c:v>
                </c:pt>
              </c:numCache>
            </c:numRef>
          </c:val>
          <c:smooth val="0"/>
        </c:ser>
        <c:ser>
          <c:idx val="1"/>
          <c:order val="1"/>
          <c:tx>
            <c:strRef>
              <c:f>Sheet1!$C$1</c:f>
              <c:strCache>
                <c:ptCount val="1"/>
                <c:pt idx="0">
                  <c:v>State Overall</c:v>
                </c:pt>
              </c:strCache>
            </c:strRef>
          </c:tx>
          <c:marker>
            <c:symbol val="none"/>
          </c:marker>
          <c:cat>
            <c:strRef>
              <c:f>Sheet1!$A$2:$A$6</c:f>
              <c:strCache>
                <c:ptCount val="5"/>
                <c:pt idx="0">
                  <c:v>2003-04</c:v>
                </c:pt>
                <c:pt idx="1">
                  <c:v>2004-05</c:v>
                </c:pt>
                <c:pt idx="2">
                  <c:v>2005-06</c:v>
                </c:pt>
                <c:pt idx="3">
                  <c:v>2006-07</c:v>
                </c:pt>
                <c:pt idx="4">
                  <c:v>2007-08</c:v>
                </c:pt>
              </c:strCache>
            </c:strRef>
          </c:cat>
          <c:val>
            <c:numRef>
              <c:f>Sheet1!$C$2:$C$6</c:f>
              <c:numCache>
                <c:formatCode>0%</c:formatCode>
                <c:ptCount val="5"/>
                <c:pt idx="0">
                  <c:v>0.709</c:v>
                </c:pt>
                <c:pt idx="1">
                  <c:v>0.706</c:v>
                </c:pt>
                <c:pt idx="2">
                  <c:v>0.701</c:v>
                </c:pt>
                <c:pt idx="3">
                  <c:v>0.703</c:v>
                </c:pt>
                <c:pt idx="4">
                  <c:v>0.705</c:v>
                </c:pt>
              </c:numCache>
            </c:numRef>
          </c:val>
          <c:smooth val="0"/>
        </c:ser>
        <c:ser>
          <c:idx val="2"/>
          <c:order val="2"/>
          <c:tx>
            <c:strRef>
              <c:f>Sheet1!$D$1</c:f>
              <c:strCache>
                <c:ptCount val="1"/>
                <c:pt idx="0">
                  <c:v>Foothill Prepared</c:v>
                </c:pt>
              </c:strCache>
            </c:strRef>
          </c:tx>
          <c:marker>
            <c:symbol val="none"/>
          </c:marker>
          <c:cat>
            <c:strRef>
              <c:f>Sheet1!$A$2:$A$6</c:f>
              <c:strCache>
                <c:ptCount val="5"/>
                <c:pt idx="0">
                  <c:v>2003-04</c:v>
                </c:pt>
                <c:pt idx="1">
                  <c:v>2004-05</c:v>
                </c:pt>
                <c:pt idx="2">
                  <c:v>2005-06</c:v>
                </c:pt>
                <c:pt idx="3">
                  <c:v>2006-07</c:v>
                </c:pt>
                <c:pt idx="4">
                  <c:v>2007-08</c:v>
                </c:pt>
              </c:strCache>
            </c:strRef>
          </c:cat>
          <c:val>
            <c:numRef>
              <c:f>Sheet1!$D$2:$D$6</c:f>
              <c:numCache>
                <c:formatCode>0%</c:formatCode>
                <c:ptCount val="5"/>
                <c:pt idx="0">
                  <c:v>0.654</c:v>
                </c:pt>
                <c:pt idx="1">
                  <c:v>0.772</c:v>
                </c:pt>
                <c:pt idx="2">
                  <c:v>0.727</c:v>
                </c:pt>
                <c:pt idx="3">
                  <c:v>0.752</c:v>
                </c:pt>
                <c:pt idx="4">
                  <c:v>0.727</c:v>
                </c:pt>
              </c:numCache>
            </c:numRef>
          </c:val>
          <c:smooth val="0"/>
        </c:ser>
        <c:ser>
          <c:idx val="3"/>
          <c:order val="3"/>
          <c:tx>
            <c:strRef>
              <c:f>Sheet1!$E$1</c:f>
              <c:strCache>
                <c:ptCount val="1"/>
                <c:pt idx="0">
                  <c:v>State Prepared</c:v>
                </c:pt>
              </c:strCache>
            </c:strRef>
          </c:tx>
          <c:marker>
            <c:symbol val="none"/>
          </c:marker>
          <c:cat>
            <c:strRef>
              <c:f>Sheet1!$A$2:$A$6</c:f>
              <c:strCache>
                <c:ptCount val="5"/>
                <c:pt idx="0">
                  <c:v>2003-04</c:v>
                </c:pt>
                <c:pt idx="1">
                  <c:v>2004-05</c:v>
                </c:pt>
                <c:pt idx="2">
                  <c:v>2005-06</c:v>
                </c:pt>
                <c:pt idx="3">
                  <c:v>2006-07</c:v>
                </c:pt>
                <c:pt idx="4">
                  <c:v>2007-08</c:v>
                </c:pt>
              </c:strCache>
            </c:strRef>
          </c:cat>
          <c:val>
            <c:numRef>
              <c:f>Sheet1!$E$2:$E$6</c:f>
              <c:numCache>
                <c:formatCode>0%</c:formatCode>
                <c:ptCount val="5"/>
                <c:pt idx="0">
                  <c:v>0.719</c:v>
                </c:pt>
                <c:pt idx="1">
                  <c:v>0.718</c:v>
                </c:pt>
                <c:pt idx="2">
                  <c:v>0.714</c:v>
                </c:pt>
                <c:pt idx="3">
                  <c:v>0.723</c:v>
                </c:pt>
                <c:pt idx="4">
                  <c:v>0.719</c:v>
                </c:pt>
              </c:numCache>
            </c:numRef>
          </c:val>
          <c:smooth val="0"/>
        </c:ser>
        <c:ser>
          <c:idx val="4"/>
          <c:order val="4"/>
          <c:tx>
            <c:strRef>
              <c:f>Sheet1!$F$1</c:f>
              <c:strCache>
                <c:ptCount val="1"/>
                <c:pt idx="0">
                  <c:v>Foothill Unprepared</c:v>
                </c:pt>
              </c:strCache>
            </c:strRef>
          </c:tx>
          <c:marker>
            <c:symbol val="none"/>
          </c:marker>
          <c:cat>
            <c:strRef>
              <c:f>Sheet1!$A$2:$A$6</c:f>
              <c:strCache>
                <c:ptCount val="5"/>
                <c:pt idx="0">
                  <c:v>2003-04</c:v>
                </c:pt>
                <c:pt idx="1">
                  <c:v>2004-05</c:v>
                </c:pt>
                <c:pt idx="2">
                  <c:v>2005-06</c:v>
                </c:pt>
                <c:pt idx="3">
                  <c:v>2006-07</c:v>
                </c:pt>
                <c:pt idx="4">
                  <c:v>2007-08</c:v>
                </c:pt>
              </c:strCache>
            </c:strRef>
          </c:cat>
          <c:val>
            <c:numRef>
              <c:f>Sheet1!$F$2:$F$6</c:f>
              <c:numCache>
                <c:formatCode>0%</c:formatCode>
                <c:ptCount val="5"/>
                <c:pt idx="0">
                  <c:v>0.616</c:v>
                </c:pt>
                <c:pt idx="1">
                  <c:v>0.645</c:v>
                </c:pt>
                <c:pt idx="2">
                  <c:v>0.612</c:v>
                </c:pt>
                <c:pt idx="3">
                  <c:v>0.632</c:v>
                </c:pt>
                <c:pt idx="4">
                  <c:v>0.651</c:v>
                </c:pt>
              </c:numCache>
            </c:numRef>
          </c:val>
          <c:smooth val="0"/>
        </c:ser>
        <c:ser>
          <c:idx val="5"/>
          <c:order val="5"/>
          <c:tx>
            <c:strRef>
              <c:f>Sheet1!$G$1</c:f>
              <c:strCache>
                <c:ptCount val="1"/>
                <c:pt idx="0">
                  <c:v>State Unprepared</c:v>
                </c:pt>
              </c:strCache>
            </c:strRef>
          </c:tx>
          <c:marker>
            <c:symbol val="none"/>
          </c:marker>
          <c:cat>
            <c:strRef>
              <c:f>Sheet1!$A$2:$A$6</c:f>
              <c:strCache>
                <c:ptCount val="5"/>
                <c:pt idx="0">
                  <c:v>2003-04</c:v>
                </c:pt>
                <c:pt idx="1">
                  <c:v>2004-05</c:v>
                </c:pt>
                <c:pt idx="2">
                  <c:v>2005-06</c:v>
                </c:pt>
                <c:pt idx="3">
                  <c:v>2006-07</c:v>
                </c:pt>
                <c:pt idx="4">
                  <c:v>2007-08</c:v>
                </c:pt>
              </c:strCache>
            </c:strRef>
          </c:cat>
          <c:val>
            <c:numRef>
              <c:f>Sheet1!$G$2:$G$6</c:f>
              <c:numCache>
                <c:formatCode>0%</c:formatCode>
                <c:ptCount val="5"/>
                <c:pt idx="0">
                  <c:v>0.705</c:v>
                </c:pt>
                <c:pt idx="1">
                  <c:v>0.701</c:v>
                </c:pt>
                <c:pt idx="2">
                  <c:v>0.697</c:v>
                </c:pt>
                <c:pt idx="3">
                  <c:v>0.696</c:v>
                </c:pt>
                <c:pt idx="4">
                  <c:v>0.701</c:v>
                </c:pt>
              </c:numCache>
            </c:numRef>
          </c:val>
          <c:smooth val="0"/>
        </c:ser>
        <c:dLbls>
          <c:showLegendKey val="0"/>
          <c:showVal val="0"/>
          <c:showCatName val="0"/>
          <c:showSerName val="0"/>
          <c:showPercent val="0"/>
          <c:showBubbleSize val="0"/>
        </c:dLbls>
        <c:marker val="1"/>
        <c:smooth val="0"/>
        <c:axId val="466999800"/>
        <c:axId val="467002776"/>
      </c:lineChart>
      <c:catAx>
        <c:axId val="466999800"/>
        <c:scaling>
          <c:orientation val="minMax"/>
        </c:scaling>
        <c:delete val="0"/>
        <c:axPos val="b"/>
        <c:majorTickMark val="out"/>
        <c:minorTickMark val="none"/>
        <c:tickLblPos val="nextTo"/>
        <c:crossAx val="467002776"/>
        <c:crosses val="autoZero"/>
        <c:auto val="1"/>
        <c:lblAlgn val="ctr"/>
        <c:lblOffset val="100"/>
        <c:noMultiLvlLbl val="0"/>
      </c:catAx>
      <c:valAx>
        <c:axId val="467002776"/>
        <c:scaling>
          <c:orientation val="minMax"/>
          <c:max val="1.0"/>
        </c:scaling>
        <c:delete val="0"/>
        <c:axPos val="l"/>
        <c:majorGridlines/>
        <c:numFmt formatCode="0%" sourceLinked="0"/>
        <c:majorTickMark val="out"/>
        <c:minorTickMark val="none"/>
        <c:tickLblPos val="nextTo"/>
        <c:crossAx val="466999800"/>
        <c:crosses val="autoZero"/>
        <c:crossBetween val="between"/>
      </c:valAx>
    </c:plotArea>
    <c:legend>
      <c:legendPos val="b"/>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Foothill  Overall</c:v>
                </c:pt>
              </c:strCache>
            </c:strRef>
          </c:tx>
          <c:marker>
            <c:symbol val="none"/>
          </c:marker>
          <c:cat>
            <c:strRef>
              <c:f>Sheet1!$A$2:$A$6</c:f>
              <c:strCache>
                <c:ptCount val="5"/>
                <c:pt idx="0">
                  <c:v>2003-04</c:v>
                </c:pt>
                <c:pt idx="1">
                  <c:v>2004-05</c:v>
                </c:pt>
                <c:pt idx="2">
                  <c:v>2005-06</c:v>
                </c:pt>
                <c:pt idx="3">
                  <c:v>2006-07</c:v>
                </c:pt>
                <c:pt idx="4">
                  <c:v>2007-08</c:v>
                </c:pt>
              </c:strCache>
            </c:strRef>
          </c:cat>
          <c:val>
            <c:numRef>
              <c:f>Sheet1!$B$2:$B$6</c:f>
              <c:numCache>
                <c:formatCode>0%</c:formatCode>
                <c:ptCount val="5"/>
                <c:pt idx="0">
                  <c:v>0.72</c:v>
                </c:pt>
                <c:pt idx="1">
                  <c:v>0.719</c:v>
                </c:pt>
                <c:pt idx="2">
                  <c:v>0.742</c:v>
                </c:pt>
                <c:pt idx="3">
                  <c:v>0.731</c:v>
                </c:pt>
                <c:pt idx="4">
                  <c:v>0.719</c:v>
                </c:pt>
              </c:numCache>
            </c:numRef>
          </c:val>
          <c:smooth val="0"/>
        </c:ser>
        <c:ser>
          <c:idx val="1"/>
          <c:order val="1"/>
          <c:tx>
            <c:strRef>
              <c:f>Sheet1!$C$1</c:f>
              <c:strCache>
                <c:ptCount val="1"/>
                <c:pt idx="0">
                  <c:v>State Overall</c:v>
                </c:pt>
              </c:strCache>
            </c:strRef>
          </c:tx>
          <c:marker>
            <c:symbol val="none"/>
          </c:marker>
          <c:cat>
            <c:strRef>
              <c:f>Sheet1!$A$2:$A$6</c:f>
              <c:strCache>
                <c:ptCount val="5"/>
                <c:pt idx="0">
                  <c:v>2003-04</c:v>
                </c:pt>
                <c:pt idx="1">
                  <c:v>2004-05</c:v>
                </c:pt>
                <c:pt idx="2">
                  <c:v>2005-06</c:v>
                </c:pt>
                <c:pt idx="3">
                  <c:v>2006-07</c:v>
                </c:pt>
                <c:pt idx="4">
                  <c:v>2007-08</c:v>
                </c:pt>
              </c:strCache>
            </c:strRef>
          </c:cat>
          <c:val>
            <c:numRef>
              <c:f>Sheet1!$C$2:$C$6</c:f>
              <c:numCache>
                <c:formatCode>0%</c:formatCode>
                <c:ptCount val="5"/>
                <c:pt idx="0">
                  <c:v>0.65</c:v>
                </c:pt>
                <c:pt idx="1">
                  <c:v>0.649</c:v>
                </c:pt>
                <c:pt idx="2">
                  <c:v>0.659</c:v>
                </c:pt>
                <c:pt idx="3">
                  <c:v>0.663</c:v>
                </c:pt>
                <c:pt idx="4">
                  <c:v>0.665</c:v>
                </c:pt>
              </c:numCache>
            </c:numRef>
          </c:val>
          <c:smooth val="0"/>
        </c:ser>
        <c:ser>
          <c:idx val="2"/>
          <c:order val="2"/>
          <c:tx>
            <c:strRef>
              <c:f>Sheet1!$D$1</c:f>
              <c:strCache>
                <c:ptCount val="1"/>
                <c:pt idx="0">
                  <c:v>Foothill Prepared</c:v>
                </c:pt>
              </c:strCache>
            </c:strRef>
          </c:tx>
          <c:marker>
            <c:symbol val="none"/>
          </c:marker>
          <c:cat>
            <c:strRef>
              <c:f>Sheet1!$A$2:$A$6</c:f>
              <c:strCache>
                <c:ptCount val="5"/>
                <c:pt idx="0">
                  <c:v>2003-04</c:v>
                </c:pt>
                <c:pt idx="1">
                  <c:v>2004-05</c:v>
                </c:pt>
                <c:pt idx="2">
                  <c:v>2005-06</c:v>
                </c:pt>
                <c:pt idx="3">
                  <c:v>2006-07</c:v>
                </c:pt>
                <c:pt idx="4">
                  <c:v>2007-08</c:v>
                </c:pt>
              </c:strCache>
            </c:strRef>
          </c:cat>
          <c:val>
            <c:numRef>
              <c:f>Sheet1!$D$2:$D$6</c:f>
              <c:numCache>
                <c:formatCode>0%</c:formatCode>
                <c:ptCount val="5"/>
                <c:pt idx="0">
                  <c:v>0.717</c:v>
                </c:pt>
                <c:pt idx="1">
                  <c:v>0.764</c:v>
                </c:pt>
                <c:pt idx="2">
                  <c:v>0.775</c:v>
                </c:pt>
                <c:pt idx="3">
                  <c:v>0.773</c:v>
                </c:pt>
                <c:pt idx="4">
                  <c:v>0.741</c:v>
                </c:pt>
              </c:numCache>
            </c:numRef>
          </c:val>
          <c:smooth val="0"/>
        </c:ser>
        <c:ser>
          <c:idx val="3"/>
          <c:order val="3"/>
          <c:tx>
            <c:strRef>
              <c:f>Sheet1!$E$1</c:f>
              <c:strCache>
                <c:ptCount val="1"/>
                <c:pt idx="0">
                  <c:v>State Prepared</c:v>
                </c:pt>
              </c:strCache>
            </c:strRef>
          </c:tx>
          <c:marker>
            <c:symbol val="none"/>
          </c:marker>
          <c:cat>
            <c:strRef>
              <c:f>Sheet1!$A$2:$A$6</c:f>
              <c:strCache>
                <c:ptCount val="5"/>
                <c:pt idx="0">
                  <c:v>2003-04</c:v>
                </c:pt>
                <c:pt idx="1">
                  <c:v>2004-05</c:v>
                </c:pt>
                <c:pt idx="2">
                  <c:v>2005-06</c:v>
                </c:pt>
                <c:pt idx="3">
                  <c:v>2006-07</c:v>
                </c:pt>
                <c:pt idx="4">
                  <c:v>2007-08</c:v>
                </c:pt>
              </c:strCache>
            </c:strRef>
          </c:cat>
          <c:val>
            <c:numRef>
              <c:f>Sheet1!$E$2:$E$6</c:f>
              <c:numCache>
                <c:formatCode>0%</c:formatCode>
                <c:ptCount val="5"/>
                <c:pt idx="0">
                  <c:v>0.693</c:v>
                </c:pt>
                <c:pt idx="1">
                  <c:v>0.684</c:v>
                </c:pt>
                <c:pt idx="2">
                  <c:v>0.693</c:v>
                </c:pt>
                <c:pt idx="3">
                  <c:v>0.697</c:v>
                </c:pt>
                <c:pt idx="4">
                  <c:v>0.701</c:v>
                </c:pt>
              </c:numCache>
            </c:numRef>
          </c:val>
          <c:smooth val="0"/>
        </c:ser>
        <c:ser>
          <c:idx val="4"/>
          <c:order val="4"/>
          <c:tx>
            <c:strRef>
              <c:f>Sheet1!$F$1</c:f>
              <c:strCache>
                <c:ptCount val="1"/>
                <c:pt idx="0">
                  <c:v>Foothill Unprepared</c:v>
                </c:pt>
              </c:strCache>
            </c:strRef>
          </c:tx>
          <c:marker>
            <c:symbol val="none"/>
          </c:marker>
          <c:cat>
            <c:strRef>
              <c:f>Sheet1!$A$2:$A$6</c:f>
              <c:strCache>
                <c:ptCount val="5"/>
                <c:pt idx="0">
                  <c:v>2003-04</c:v>
                </c:pt>
                <c:pt idx="1">
                  <c:v>2004-05</c:v>
                </c:pt>
                <c:pt idx="2">
                  <c:v>2005-06</c:v>
                </c:pt>
                <c:pt idx="3">
                  <c:v>2006-07</c:v>
                </c:pt>
                <c:pt idx="4">
                  <c:v>2007-08</c:v>
                </c:pt>
              </c:strCache>
            </c:strRef>
          </c:cat>
          <c:val>
            <c:numRef>
              <c:f>Sheet1!$F$2:$F$6</c:f>
              <c:numCache>
                <c:formatCode>0%</c:formatCode>
                <c:ptCount val="5"/>
                <c:pt idx="0">
                  <c:v>0.722</c:v>
                </c:pt>
                <c:pt idx="1">
                  <c:v>0.689</c:v>
                </c:pt>
                <c:pt idx="2">
                  <c:v>0.717</c:v>
                </c:pt>
                <c:pt idx="3">
                  <c:v>0.699</c:v>
                </c:pt>
                <c:pt idx="4">
                  <c:v>0.703</c:v>
                </c:pt>
              </c:numCache>
            </c:numRef>
          </c:val>
          <c:smooth val="0"/>
        </c:ser>
        <c:ser>
          <c:idx val="5"/>
          <c:order val="5"/>
          <c:tx>
            <c:strRef>
              <c:f>Sheet1!$G$1</c:f>
              <c:strCache>
                <c:ptCount val="1"/>
                <c:pt idx="0">
                  <c:v>State Unprepared</c:v>
                </c:pt>
              </c:strCache>
            </c:strRef>
          </c:tx>
          <c:marker>
            <c:symbol val="none"/>
          </c:marker>
          <c:cat>
            <c:strRef>
              <c:f>Sheet1!$A$2:$A$6</c:f>
              <c:strCache>
                <c:ptCount val="5"/>
                <c:pt idx="0">
                  <c:v>2003-04</c:v>
                </c:pt>
                <c:pt idx="1">
                  <c:v>2004-05</c:v>
                </c:pt>
                <c:pt idx="2">
                  <c:v>2005-06</c:v>
                </c:pt>
                <c:pt idx="3">
                  <c:v>2006-07</c:v>
                </c:pt>
                <c:pt idx="4">
                  <c:v>2007-08</c:v>
                </c:pt>
              </c:strCache>
            </c:strRef>
          </c:cat>
          <c:val>
            <c:numRef>
              <c:f>Sheet1!$G$2:$G$6</c:f>
              <c:numCache>
                <c:formatCode>0%</c:formatCode>
                <c:ptCount val="5"/>
                <c:pt idx="0">
                  <c:v>0.635</c:v>
                </c:pt>
                <c:pt idx="1">
                  <c:v>0.637</c:v>
                </c:pt>
                <c:pt idx="2">
                  <c:v>0.647</c:v>
                </c:pt>
                <c:pt idx="3">
                  <c:v>0.651</c:v>
                </c:pt>
                <c:pt idx="4">
                  <c:v>0.653</c:v>
                </c:pt>
              </c:numCache>
            </c:numRef>
          </c:val>
          <c:smooth val="0"/>
        </c:ser>
        <c:dLbls>
          <c:showLegendKey val="0"/>
          <c:showVal val="0"/>
          <c:showCatName val="0"/>
          <c:showSerName val="0"/>
          <c:showPercent val="0"/>
          <c:showBubbleSize val="0"/>
        </c:dLbls>
        <c:marker val="1"/>
        <c:smooth val="0"/>
        <c:axId val="467126280"/>
        <c:axId val="467129256"/>
      </c:lineChart>
      <c:catAx>
        <c:axId val="467126280"/>
        <c:scaling>
          <c:orientation val="minMax"/>
        </c:scaling>
        <c:delete val="0"/>
        <c:axPos val="b"/>
        <c:majorTickMark val="out"/>
        <c:minorTickMark val="none"/>
        <c:tickLblPos val="nextTo"/>
        <c:crossAx val="467129256"/>
        <c:crosses val="autoZero"/>
        <c:auto val="1"/>
        <c:lblAlgn val="ctr"/>
        <c:lblOffset val="100"/>
        <c:noMultiLvlLbl val="0"/>
      </c:catAx>
      <c:valAx>
        <c:axId val="467129256"/>
        <c:scaling>
          <c:orientation val="minMax"/>
          <c:max val="1.0"/>
        </c:scaling>
        <c:delete val="0"/>
        <c:axPos val="l"/>
        <c:majorGridlines/>
        <c:numFmt formatCode="0%" sourceLinked="0"/>
        <c:majorTickMark val="out"/>
        <c:minorTickMark val="none"/>
        <c:tickLblPos val="nextTo"/>
        <c:crossAx val="467126280"/>
        <c:crosses val="autoZero"/>
        <c:crossBetween val="between"/>
      </c:valAx>
    </c:plotArea>
    <c:legend>
      <c:legendPos val="b"/>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strRef>
              <c:f>Sheet1!$B$1</c:f>
              <c:strCache>
                <c:ptCount val="1"/>
                <c:pt idx="0">
                  <c:v>Foothill Math</c:v>
                </c:pt>
              </c:strCache>
            </c:strRef>
          </c:tx>
          <c:marker>
            <c:symbol val="none"/>
          </c:marker>
          <c:cat>
            <c:strRef>
              <c:f>Sheet1!$A$2:$A$6</c:f>
              <c:strCache>
                <c:ptCount val="5"/>
                <c:pt idx="0">
                  <c:v>2003-04</c:v>
                </c:pt>
                <c:pt idx="1">
                  <c:v>2004-05</c:v>
                </c:pt>
                <c:pt idx="2">
                  <c:v>2005-06</c:v>
                </c:pt>
                <c:pt idx="3">
                  <c:v>2006-07</c:v>
                </c:pt>
                <c:pt idx="4">
                  <c:v>2007-08</c:v>
                </c:pt>
              </c:strCache>
            </c:strRef>
          </c:cat>
          <c:val>
            <c:numRef>
              <c:f>Sheet1!$B$2:$B$6</c:f>
              <c:numCache>
                <c:formatCode>0%</c:formatCode>
                <c:ptCount val="5"/>
                <c:pt idx="0">
                  <c:v>0.498</c:v>
                </c:pt>
                <c:pt idx="1">
                  <c:v>0.472</c:v>
                </c:pt>
                <c:pt idx="2">
                  <c:v>0.469</c:v>
                </c:pt>
                <c:pt idx="3">
                  <c:v>0.462</c:v>
                </c:pt>
                <c:pt idx="4">
                  <c:v>0.5</c:v>
                </c:pt>
              </c:numCache>
            </c:numRef>
          </c:val>
          <c:smooth val="0"/>
        </c:ser>
        <c:ser>
          <c:idx val="1"/>
          <c:order val="1"/>
          <c:tx>
            <c:strRef>
              <c:f>Sheet1!$C$1</c:f>
              <c:strCache>
                <c:ptCount val="1"/>
                <c:pt idx="0">
                  <c:v>State Math</c:v>
                </c:pt>
              </c:strCache>
            </c:strRef>
          </c:tx>
          <c:marker>
            <c:symbol val="none"/>
          </c:marker>
          <c:cat>
            <c:strRef>
              <c:f>Sheet1!$A$2:$A$6</c:f>
              <c:strCache>
                <c:ptCount val="5"/>
                <c:pt idx="0">
                  <c:v>2003-04</c:v>
                </c:pt>
                <c:pt idx="1">
                  <c:v>2004-05</c:v>
                </c:pt>
                <c:pt idx="2">
                  <c:v>2005-06</c:v>
                </c:pt>
                <c:pt idx="3">
                  <c:v>2006-07</c:v>
                </c:pt>
                <c:pt idx="4">
                  <c:v>2007-08</c:v>
                </c:pt>
              </c:strCache>
            </c:strRef>
          </c:cat>
          <c:val>
            <c:numRef>
              <c:f>Sheet1!$C$2:$C$6</c:f>
              <c:numCache>
                <c:formatCode>0%</c:formatCode>
                <c:ptCount val="5"/>
                <c:pt idx="0">
                  <c:v>0.282</c:v>
                </c:pt>
                <c:pt idx="1">
                  <c:v>0.282</c:v>
                </c:pt>
                <c:pt idx="2">
                  <c:v>0.288</c:v>
                </c:pt>
                <c:pt idx="3">
                  <c:v>0.3</c:v>
                </c:pt>
                <c:pt idx="4">
                  <c:v>0.306</c:v>
                </c:pt>
              </c:numCache>
            </c:numRef>
          </c:val>
          <c:smooth val="0"/>
        </c:ser>
        <c:ser>
          <c:idx val="2"/>
          <c:order val="2"/>
          <c:tx>
            <c:strRef>
              <c:f>Sheet1!$D$1</c:f>
              <c:strCache>
                <c:ptCount val="1"/>
                <c:pt idx="0">
                  <c:v>Latino/a</c:v>
                </c:pt>
              </c:strCache>
            </c:strRef>
          </c:tx>
          <c:marker>
            <c:symbol val="none"/>
          </c:marker>
          <c:cat>
            <c:strRef>
              <c:f>Sheet1!$A$2:$A$6</c:f>
              <c:strCache>
                <c:ptCount val="5"/>
                <c:pt idx="0">
                  <c:v>2003-04</c:v>
                </c:pt>
                <c:pt idx="1">
                  <c:v>2004-05</c:v>
                </c:pt>
                <c:pt idx="2">
                  <c:v>2005-06</c:v>
                </c:pt>
                <c:pt idx="3">
                  <c:v>2006-07</c:v>
                </c:pt>
                <c:pt idx="4">
                  <c:v>2007-08</c:v>
                </c:pt>
              </c:strCache>
            </c:strRef>
          </c:cat>
          <c:val>
            <c:numRef>
              <c:f>Sheet1!$D$2:$D$6</c:f>
              <c:numCache>
                <c:formatCode>0%</c:formatCode>
                <c:ptCount val="5"/>
                <c:pt idx="0">
                  <c:v>0.419</c:v>
                </c:pt>
                <c:pt idx="1">
                  <c:v>0.442</c:v>
                </c:pt>
                <c:pt idx="2">
                  <c:v>0.359</c:v>
                </c:pt>
                <c:pt idx="3">
                  <c:v>0.43</c:v>
                </c:pt>
                <c:pt idx="4">
                  <c:v>0.378</c:v>
                </c:pt>
              </c:numCache>
            </c:numRef>
          </c:val>
          <c:smooth val="0"/>
        </c:ser>
        <c:ser>
          <c:idx val="3"/>
          <c:order val="3"/>
          <c:tx>
            <c:strRef>
              <c:f>Sheet1!$E$1</c:f>
              <c:strCache>
                <c:ptCount val="1"/>
                <c:pt idx="0">
                  <c:v>African American</c:v>
                </c:pt>
              </c:strCache>
            </c:strRef>
          </c:tx>
          <c:marker>
            <c:symbol val="none"/>
          </c:marker>
          <c:cat>
            <c:strRef>
              <c:f>Sheet1!$A$2:$A$6</c:f>
              <c:strCache>
                <c:ptCount val="5"/>
                <c:pt idx="0">
                  <c:v>2003-04</c:v>
                </c:pt>
                <c:pt idx="1">
                  <c:v>2004-05</c:v>
                </c:pt>
                <c:pt idx="2">
                  <c:v>2005-06</c:v>
                </c:pt>
                <c:pt idx="3">
                  <c:v>2006-07</c:v>
                </c:pt>
                <c:pt idx="4">
                  <c:v>2007-08</c:v>
                </c:pt>
              </c:strCache>
            </c:strRef>
          </c:cat>
          <c:val>
            <c:numRef>
              <c:f>Sheet1!$E$2:$E$6</c:f>
              <c:numCache>
                <c:formatCode>0%</c:formatCode>
                <c:ptCount val="5"/>
                <c:pt idx="0">
                  <c:v>0.319</c:v>
                </c:pt>
                <c:pt idx="1">
                  <c:v>0.347</c:v>
                </c:pt>
                <c:pt idx="2">
                  <c:v>0.364</c:v>
                </c:pt>
                <c:pt idx="3">
                  <c:v>0.345</c:v>
                </c:pt>
                <c:pt idx="4">
                  <c:v>0.383</c:v>
                </c:pt>
              </c:numCache>
            </c:numRef>
          </c:val>
          <c:smooth val="0"/>
        </c:ser>
        <c:ser>
          <c:idx val="4"/>
          <c:order val="4"/>
          <c:tx>
            <c:strRef>
              <c:f>Sheet1!$F$1</c:f>
              <c:strCache>
                <c:ptCount val="1"/>
                <c:pt idx="0">
                  <c:v>Filipino</c:v>
                </c:pt>
              </c:strCache>
            </c:strRef>
          </c:tx>
          <c:marker>
            <c:symbol val="none"/>
          </c:marker>
          <c:cat>
            <c:strRef>
              <c:f>Sheet1!$A$2:$A$6</c:f>
              <c:strCache>
                <c:ptCount val="5"/>
                <c:pt idx="0">
                  <c:v>2003-04</c:v>
                </c:pt>
                <c:pt idx="1">
                  <c:v>2004-05</c:v>
                </c:pt>
                <c:pt idx="2">
                  <c:v>2005-06</c:v>
                </c:pt>
                <c:pt idx="3">
                  <c:v>2006-07</c:v>
                </c:pt>
                <c:pt idx="4">
                  <c:v>2007-08</c:v>
                </c:pt>
              </c:strCache>
            </c:strRef>
          </c:cat>
          <c:val>
            <c:numRef>
              <c:f>Sheet1!$F$2:$F$6</c:f>
              <c:numCache>
                <c:formatCode>0%</c:formatCode>
                <c:ptCount val="5"/>
                <c:pt idx="0">
                  <c:v>0.607</c:v>
                </c:pt>
                <c:pt idx="1">
                  <c:v>0.52</c:v>
                </c:pt>
                <c:pt idx="2">
                  <c:v>0.318</c:v>
                </c:pt>
                <c:pt idx="3">
                  <c:v>0.344</c:v>
                </c:pt>
                <c:pt idx="4">
                  <c:v>0.35</c:v>
                </c:pt>
              </c:numCache>
            </c:numRef>
          </c:val>
          <c:smooth val="0"/>
        </c:ser>
        <c:ser>
          <c:idx val="5"/>
          <c:order val="5"/>
          <c:tx>
            <c:strRef>
              <c:f>Sheet1!$G$1</c:f>
              <c:strCache>
                <c:ptCount val="1"/>
                <c:pt idx="0">
                  <c:v>Asian</c:v>
                </c:pt>
              </c:strCache>
            </c:strRef>
          </c:tx>
          <c:marker>
            <c:symbol val="none"/>
          </c:marker>
          <c:cat>
            <c:strRef>
              <c:f>Sheet1!$A$2:$A$6</c:f>
              <c:strCache>
                <c:ptCount val="5"/>
                <c:pt idx="0">
                  <c:v>2003-04</c:v>
                </c:pt>
                <c:pt idx="1">
                  <c:v>2004-05</c:v>
                </c:pt>
                <c:pt idx="2">
                  <c:v>2005-06</c:v>
                </c:pt>
                <c:pt idx="3">
                  <c:v>2006-07</c:v>
                </c:pt>
                <c:pt idx="4">
                  <c:v>2007-08</c:v>
                </c:pt>
              </c:strCache>
            </c:strRef>
          </c:cat>
          <c:val>
            <c:numRef>
              <c:f>Sheet1!$G$2:$G$6</c:f>
              <c:numCache>
                <c:formatCode>0%</c:formatCode>
                <c:ptCount val="5"/>
                <c:pt idx="0">
                  <c:v>0.636</c:v>
                </c:pt>
                <c:pt idx="1">
                  <c:v>0.589</c:v>
                </c:pt>
                <c:pt idx="2">
                  <c:v>0.622</c:v>
                </c:pt>
                <c:pt idx="3">
                  <c:v>0.61</c:v>
                </c:pt>
                <c:pt idx="4">
                  <c:v>0.595</c:v>
                </c:pt>
              </c:numCache>
            </c:numRef>
          </c:val>
          <c:smooth val="0"/>
        </c:ser>
        <c:ser>
          <c:idx val="6"/>
          <c:order val="6"/>
          <c:tx>
            <c:strRef>
              <c:f>Sheet1!$H$1</c:f>
              <c:strCache>
                <c:ptCount val="1"/>
                <c:pt idx="0">
                  <c:v>White</c:v>
                </c:pt>
              </c:strCache>
            </c:strRef>
          </c:tx>
          <c:marker>
            <c:symbol val="none"/>
          </c:marker>
          <c:cat>
            <c:strRef>
              <c:f>Sheet1!$A$2:$A$6</c:f>
              <c:strCache>
                <c:ptCount val="5"/>
                <c:pt idx="0">
                  <c:v>2003-04</c:v>
                </c:pt>
                <c:pt idx="1">
                  <c:v>2004-05</c:v>
                </c:pt>
                <c:pt idx="2">
                  <c:v>2005-06</c:v>
                </c:pt>
                <c:pt idx="3">
                  <c:v>2006-07</c:v>
                </c:pt>
                <c:pt idx="4">
                  <c:v>2007-08</c:v>
                </c:pt>
              </c:strCache>
            </c:strRef>
          </c:cat>
          <c:val>
            <c:numRef>
              <c:f>Sheet1!$H$2:$H$6</c:f>
              <c:numCache>
                <c:formatCode>0%</c:formatCode>
                <c:ptCount val="5"/>
                <c:pt idx="0">
                  <c:v>0.554</c:v>
                </c:pt>
                <c:pt idx="1">
                  <c:v>0.488</c:v>
                </c:pt>
                <c:pt idx="2">
                  <c:v>0.558</c:v>
                </c:pt>
                <c:pt idx="3">
                  <c:v>0.541</c:v>
                </c:pt>
                <c:pt idx="4">
                  <c:v>0.599</c:v>
                </c:pt>
              </c:numCache>
            </c:numRef>
          </c:val>
          <c:smooth val="0"/>
        </c:ser>
        <c:dLbls>
          <c:showLegendKey val="0"/>
          <c:showVal val="0"/>
          <c:showCatName val="0"/>
          <c:showSerName val="0"/>
          <c:showPercent val="0"/>
          <c:showBubbleSize val="0"/>
        </c:dLbls>
        <c:marker val="1"/>
        <c:smooth val="0"/>
        <c:axId val="467629864"/>
        <c:axId val="467632744"/>
      </c:lineChart>
      <c:catAx>
        <c:axId val="467629864"/>
        <c:scaling>
          <c:orientation val="minMax"/>
        </c:scaling>
        <c:delete val="0"/>
        <c:axPos val="b"/>
        <c:majorTickMark val="out"/>
        <c:minorTickMark val="none"/>
        <c:tickLblPos val="nextTo"/>
        <c:crossAx val="467632744"/>
        <c:crosses val="autoZero"/>
        <c:auto val="1"/>
        <c:lblAlgn val="ctr"/>
        <c:lblOffset val="100"/>
        <c:noMultiLvlLbl val="0"/>
      </c:catAx>
      <c:valAx>
        <c:axId val="467632744"/>
        <c:scaling>
          <c:orientation val="minMax"/>
          <c:max val="0.7"/>
          <c:min val="0.0"/>
        </c:scaling>
        <c:delete val="0"/>
        <c:axPos val="l"/>
        <c:majorGridlines/>
        <c:numFmt formatCode="0%" sourceLinked="1"/>
        <c:majorTickMark val="out"/>
        <c:minorTickMark val="none"/>
        <c:tickLblPos val="nextTo"/>
        <c:crossAx val="467629864"/>
        <c:crosses val="autoZero"/>
        <c:crossBetween val="between"/>
      </c:valAx>
    </c:plotArea>
    <c:legend>
      <c:legendPos val="b"/>
      <c:layout>
        <c:manualLayout>
          <c:xMode val="edge"/>
          <c:yMode val="edge"/>
          <c:x val="0.0200617283950617"/>
          <c:y val="0.755212758036245"/>
          <c:w val="0.956423763001847"/>
          <c:h val="0.244787241963754"/>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strRef>
              <c:f>Sheet1!$B$1</c:f>
              <c:strCache>
                <c:ptCount val="1"/>
                <c:pt idx="0">
                  <c:v>Foothill</c:v>
                </c:pt>
              </c:strCache>
            </c:strRef>
          </c:tx>
          <c:marker>
            <c:symbol val="none"/>
          </c:marker>
          <c:cat>
            <c:strRef>
              <c:f>Sheet1!$A$2:$A$6</c:f>
              <c:strCache>
                <c:ptCount val="5"/>
                <c:pt idx="0">
                  <c:v>2003-04</c:v>
                </c:pt>
                <c:pt idx="1">
                  <c:v>2004-05</c:v>
                </c:pt>
                <c:pt idx="2">
                  <c:v>2005-06</c:v>
                </c:pt>
                <c:pt idx="3">
                  <c:v>2006-07</c:v>
                </c:pt>
                <c:pt idx="4">
                  <c:v>2007-08</c:v>
                </c:pt>
              </c:strCache>
            </c:strRef>
          </c:cat>
          <c:val>
            <c:numRef>
              <c:f>Sheet1!$B$2:$B$6</c:f>
              <c:numCache>
                <c:formatCode>0%</c:formatCode>
                <c:ptCount val="5"/>
                <c:pt idx="0">
                  <c:v>0.599</c:v>
                </c:pt>
                <c:pt idx="1">
                  <c:v>0.581</c:v>
                </c:pt>
                <c:pt idx="2">
                  <c:v>0.524</c:v>
                </c:pt>
                <c:pt idx="3">
                  <c:v>0.51</c:v>
                </c:pt>
                <c:pt idx="4">
                  <c:v>0.553</c:v>
                </c:pt>
              </c:numCache>
            </c:numRef>
          </c:val>
          <c:smooth val="0"/>
        </c:ser>
        <c:ser>
          <c:idx val="1"/>
          <c:order val="1"/>
          <c:tx>
            <c:strRef>
              <c:f>Sheet1!$C$1</c:f>
              <c:strCache>
                <c:ptCount val="1"/>
                <c:pt idx="0">
                  <c:v>State</c:v>
                </c:pt>
              </c:strCache>
            </c:strRef>
          </c:tx>
          <c:marker>
            <c:symbol val="none"/>
          </c:marker>
          <c:cat>
            <c:strRef>
              <c:f>Sheet1!$A$2:$A$6</c:f>
              <c:strCache>
                <c:ptCount val="5"/>
                <c:pt idx="0">
                  <c:v>2003-04</c:v>
                </c:pt>
                <c:pt idx="1">
                  <c:v>2004-05</c:v>
                </c:pt>
                <c:pt idx="2">
                  <c:v>2005-06</c:v>
                </c:pt>
                <c:pt idx="3">
                  <c:v>2006-07</c:v>
                </c:pt>
                <c:pt idx="4">
                  <c:v>2007-08</c:v>
                </c:pt>
              </c:strCache>
            </c:strRef>
          </c:cat>
          <c:val>
            <c:numRef>
              <c:f>Sheet1!$C$2:$C$6</c:f>
              <c:numCache>
                <c:formatCode>0%</c:formatCode>
                <c:ptCount val="5"/>
                <c:pt idx="0">
                  <c:v>0.412</c:v>
                </c:pt>
                <c:pt idx="1">
                  <c:v>0.418</c:v>
                </c:pt>
                <c:pt idx="2">
                  <c:v>0.421</c:v>
                </c:pt>
                <c:pt idx="3">
                  <c:v>0.43</c:v>
                </c:pt>
                <c:pt idx="4">
                  <c:v>0.437</c:v>
                </c:pt>
              </c:numCache>
            </c:numRef>
          </c:val>
          <c:smooth val="0"/>
        </c:ser>
        <c:ser>
          <c:idx val="2"/>
          <c:order val="2"/>
          <c:tx>
            <c:strRef>
              <c:f>Sheet1!$D$1</c:f>
              <c:strCache>
                <c:ptCount val="1"/>
                <c:pt idx="0">
                  <c:v>Latino/a</c:v>
                </c:pt>
              </c:strCache>
            </c:strRef>
          </c:tx>
          <c:marker>
            <c:symbol val="none"/>
          </c:marker>
          <c:cat>
            <c:strRef>
              <c:f>Sheet1!$A$2:$A$6</c:f>
              <c:strCache>
                <c:ptCount val="5"/>
                <c:pt idx="0">
                  <c:v>2003-04</c:v>
                </c:pt>
                <c:pt idx="1">
                  <c:v>2004-05</c:v>
                </c:pt>
                <c:pt idx="2">
                  <c:v>2005-06</c:v>
                </c:pt>
                <c:pt idx="3">
                  <c:v>2006-07</c:v>
                </c:pt>
                <c:pt idx="4">
                  <c:v>2007-08</c:v>
                </c:pt>
              </c:strCache>
            </c:strRef>
          </c:cat>
          <c:val>
            <c:numRef>
              <c:f>Sheet1!$D$2:$D$6</c:f>
              <c:numCache>
                <c:formatCode>0%</c:formatCode>
                <c:ptCount val="5"/>
                <c:pt idx="0">
                  <c:v>0.53</c:v>
                </c:pt>
                <c:pt idx="1">
                  <c:v>0.51</c:v>
                </c:pt>
                <c:pt idx="2">
                  <c:v>0.463</c:v>
                </c:pt>
                <c:pt idx="3">
                  <c:v>0.459</c:v>
                </c:pt>
                <c:pt idx="4">
                  <c:v>0.48</c:v>
                </c:pt>
              </c:numCache>
            </c:numRef>
          </c:val>
          <c:smooth val="0"/>
        </c:ser>
        <c:ser>
          <c:idx val="3"/>
          <c:order val="3"/>
          <c:tx>
            <c:strRef>
              <c:f>Sheet1!$E$1</c:f>
              <c:strCache>
                <c:ptCount val="1"/>
                <c:pt idx="0">
                  <c:v>African American</c:v>
                </c:pt>
              </c:strCache>
            </c:strRef>
          </c:tx>
          <c:marker>
            <c:symbol val="none"/>
          </c:marker>
          <c:cat>
            <c:strRef>
              <c:f>Sheet1!$A$2:$A$6</c:f>
              <c:strCache>
                <c:ptCount val="5"/>
                <c:pt idx="0">
                  <c:v>2003-04</c:v>
                </c:pt>
                <c:pt idx="1">
                  <c:v>2004-05</c:v>
                </c:pt>
                <c:pt idx="2">
                  <c:v>2005-06</c:v>
                </c:pt>
                <c:pt idx="3">
                  <c:v>2006-07</c:v>
                </c:pt>
                <c:pt idx="4">
                  <c:v>2007-08</c:v>
                </c:pt>
              </c:strCache>
            </c:strRef>
          </c:cat>
          <c:val>
            <c:numRef>
              <c:f>Sheet1!$E$2:$E$6</c:f>
              <c:numCache>
                <c:formatCode>0%</c:formatCode>
                <c:ptCount val="5"/>
                <c:pt idx="0">
                  <c:v>0.506</c:v>
                </c:pt>
                <c:pt idx="1">
                  <c:v>0.393</c:v>
                </c:pt>
                <c:pt idx="2">
                  <c:v>0.468</c:v>
                </c:pt>
                <c:pt idx="3">
                  <c:v>0.406</c:v>
                </c:pt>
                <c:pt idx="4">
                  <c:v>0.517</c:v>
                </c:pt>
              </c:numCache>
            </c:numRef>
          </c:val>
          <c:smooth val="0"/>
        </c:ser>
        <c:ser>
          <c:idx val="4"/>
          <c:order val="4"/>
          <c:tx>
            <c:strRef>
              <c:f>Sheet1!$F$1</c:f>
              <c:strCache>
                <c:ptCount val="1"/>
                <c:pt idx="0">
                  <c:v>Filipino</c:v>
                </c:pt>
              </c:strCache>
            </c:strRef>
          </c:tx>
          <c:marker>
            <c:symbol val="none"/>
          </c:marker>
          <c:cat>
            <c:strRef>
              <c:f>Sheet1!$A$2:$A$6</c:f>
              <c:strCache>
                <c:ptCount val="5"/>
                <c:pt idx="0">
                  <c:v>2003-04</c:v>
                </c:pt>
                <c:pt idx="1">
                  <c:v>2004-05</c:v>
                </c:pt>
                <c:pt idx="2">
                  <c:v>2005-06</c:v>
                </c:pt>
                <c:pt idx="3">
                  <c:v>2006-07</c:v>
                </c:pt>
                <c:pt idx="4">
                  <c:v>2007-08</c:v>
                </c:pt>
              </c:strCache>
            </c:strRef>
          </c:cat>
          <c:val>
            <c:numRef>
              <c:f>Sheet1!$F$2:$F$6</c:f>
              <c:numCache>
                <c:formatCode>0%</c:formatCode>
                <c:ptCount val="5"/>
                <c:pt idx="0">
                  <c:v>0.594</c:v>
                </c:pt>
                <c:pt idx="1">
                  <c:v>0.512</c:v>
                </c:pt>
                <c:pt idx="2">
                  <c:v>0.321</c:v>
                </c:pt>
                <c:pt idx="3">
                  <c:v>0.433</c:v>
                </c:pt>
                <c:pt idx="4">
                  <c:v>0.32</c:v>
                </c:pt>
              </c:numCache>
            </c:numRef>
          </c:val>
          <c:smooth val="0"/>
        </c:ser>
        <c:ser>
          <c:idx val="5"/>
          <c:order val="5"/>
          <c:tx>
            <c:strRef>
              <c:f>Sheet1!$G$1</c:f>
              <c:strCache>
                <c:ptCount val="1"/>
                <c:pt idx="0">
                  <c:v>Asian</c:v>
                </c:pt>
              </c:strCache>
            </c:strRef>
          </c:tx>
          <c:marker>
            <c:symbol val="none"/>
          </c:marker>
          <c:cat>
            <c:strRef>
              <c:f>Sheet1!$A$2:$A$6</c:f>
              <c:strCache>
                <c:ptCount val="5"/>
                <c:pt idx="0">
                  <c:v>2003-04</c:v>
                </c:pt>
                <c:pt idx="1">
                  <c:v>2004-05</c:v>
                </c:pt>
                <c:pt idx="2">
                  <c:v>2005-06</c:v>
                </c:pt>
                <c:pt idx="3">
                  <c:v>2006-07</c:v>
                </c:pt>
                <c:pt idx="4">
                  <c:v>2007-08</c:v>
                </c:pt>
              </c:strCache>
            </c:strRef>
          </c:cat>
          <c:val>
            <c:numRef>
              <c:f>Sheet1!$G$2:$G$6</c:f>
              <c:numCache>
                <c:formatCode>0%</c:formatCode>
                <c:ptCount val="5"/>
                <c:pt idx="0">
                  <c:v>0.674</c:v>
                </c:pt>
                <c:pt idx="1">
                  <c:v>0.718</c:v>
                </c:pt>
                <c:pt idx="2">
                  <c:v>0.662</c:v>
                </c:pt>
                <c:pt idx="3">
                  <c:v>0.667</c:v>
                </c:pt>
                <c:pt idx="4">
                  <c:v>0.7</c:v>
                </c:pt>
              </c:numCache>
            </c:numRef>
          </c:val>
          <c:smooth val="0"/>
        </c:ser>
        <c:ser>
          <c:idx val="6"/>
          <c:order val="6"/>
          <c:tx>
            <c:strRef>
              <c:f>Sheet1!$H$1</c:f>
              <c:strCache>
                <c:ptCount val="1"/>
                <c:pt idx="0">
                  <c:v>White</c:v>
                </c:pt>
              </c:strCache>
            </c:strRef>
          </c:tx>
          <c:marker>
            <c:symbol val="none"/>
          </c:marker>
          <c:cat>
            <c:strRef>
              <c:f>Sheet1!$A$2:$A$6</c:f>
              <c:strCache>
                <c:ptCount val="5"/>
                <c:pt idx="0">
                  <c:v>2003-04</c:v>
                </c:pt>
                <c:pt idx="1">
                  <c:v>2004-05</c:v>
                </c:pt>
                <c:pt idx="2">
                  <c:v>2005-06</c:v>
                </c:pt>
                <c:pt idx="3">
                  <c:v>2006-07</c:v>
                </c:pt>
                <c:pt idx="4">
                  <c:v>2007-08</c:v>
                </c:pt>
              </c:strCache>
            </c:strRef>
          </c:cat>
          <c:val>
            <c:numRef>
              <c:f>Sheet1!$H$2:$H$6</c:f>
              <c:numCache>
                <c:formatCode>0%</c:formatCode>
                <c:ptCount val="5"/>
                <c:pt idx="0">
                  <c:v>0.633</c:v>
                </c:pt>
                <c:pt idx="1">
                  <c:v>0.633</c:v>
                </c:pt>
                <c:pt idx="2">
                  <c:v>0.588</c:v>
                </c:pt>
                <c:pt idx="3">
                  <c:v>0.555</c:v>
                </c:pt>
                <c:pt idx="4">
                  <c:v>0.633</c:v>
                </c:pt>
              </c:numCache>
            </c:numRef>
          </c:val>
          <c:smooth val="0"/>
        </c:ser>
        <c:dLbls>
          <c:showLegendKey val="0"/>
          <c:showVal val="0"/>
          <c:showCatName val="0"/>
          <c:showSerName val="0"/>
          <c:showPercent val="0"/>
          <c:showBubbleSize val="0"/>
        </c:dLbls>
        <c:marker val="1"/>
        <c:smooth val="0"/>
        <c:axId val="470958120"/>
        <c:axId val="470961000"/>
      </c:lineChart>
      <c:catAx>
        <c:axId val="470958120"/>
        <c:scaling>
          <c:orientation val="minMax"/>
        </c:scaling>
        <c:delete val="0"/>
        <c:axPos val="b"/>
        <c:majorTickMark val="out"/>
        <c:minorTickMark val="none"/>
        <c:tickLblPos val="nextTo"/>
        <c:crossAx val="470961000"/>
        <c:crosses val="autoZero"/>
        <c:auto val="1"/>
        <c:lblAlgn val="ctr"/>
        <c:lblOffset val="100"/>
        <c:noMultiLvlLbl val="0"/>
      </c:catAx>
      <c:valAx>
        <c:axId val="470961000"/>
        <c:scaling>
          <c:orientation val="minMax"/>
          <c:max val="1.0"/>
        </c:scaling>
        <c:delete val="0"/>
        <c:axPos val="l"/>
        <c:majorGridlines/>
        <c:numFmt formatCode="0%" sourceLinked="1"/>
        <c:majorTickMark val="out"/>
        <c:minorTickMark val="none"/>
        <c:tickLblPos val="nextTo"/>
        <c:crossAx val="470958120"/>
        <c:crosses val="autoZero"/>
        <c:crossBetween val="between"/>
      </c:valAx>
    </c:plotArea>
    <c:legend>
      <c:legendPos val="b"/>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strRef>
              <c:f>Sheet1!$B$1</c:f>
              <c:strCache>
                <c:ptCount val="1"/>
                <c:pt idx="0">
                  <c:v>Foothill</c:v>
                </c:pt>
              </c:strCache>
            </c:strRef>
          </c:tx>
          <c:marker>
            <c:symbol val="none"/>
          </c:marker>
          <c:cat>
            <c:strRef>
              <c:f>Sheet1!$A$2:$A$6</c:f>
              <c:strCache>
                <c:ptCount val="5"/>
                <c:pt idx="0">
                  <c:v>2003-04</c:v>
                </c:pt>
                <c:pt idx="1">
                  <c:v>2004-05</c:v>
                </c:pt>
                <c:pt idx="2">
                  <c:v>2005-06</c:v>
                </c:pt>
                <c:pt idx="3">
                  <c:v>2006-07</c:v>
                </c:pt>
                <c:pt idx="4">
                  <c:v>2007-08</c:v>
                </c:pt>
              </c:strCache>
            </c:strRef>
          </c:cat>
          <c:val>
            <c:numRef>
              <c:f>Sheet1!$B$2:$B$6</c:f>
              <c:numCache>
                <c:formatCode>0%</c:formatCode>
                <c:ptCount val="5"/>
                <c:pt idx="0">
                  <c:v>0.367</c:v>
                </c:pt>
                <c:pt idx="1">
                  <c:v>0.408</c:v>
                </c:pt>
                <c:pt idx="2">
                  <c:v>0.432</c:v>
                </c:pt>
                <c:pt idx="3">
                  <c:v>0.404</c:v>
                </c:pt>
                <c:pt idx="4">
                  <c:v>0.414</c:v>
                </c:pt>
              </c:numCache>
            </c:numRef>
          </c:val>
          <c:smooth val="0"/>
        </c:ser>
        <c:ser>
          <c:idx val="1"/>
          <c:order val="1"/>
          <c:tx>
            <c:strRef>
              <c:f>Sheet1!$C$1</c:f>
              <c:strCache>
                <c:ptCount val="1"/>
                <c:pt idx="0">
                  <c:v>State</c:v>
                </c:pt>
              </c:strCache>
            </c:strRef>
          </c:tx>
          <c:marker>
            <c:symbol val="none"/>
          </c:marker>
          <c:cat>
            <c:strRef>
              <c:f>Sheet1!$A$2:$A$6</c:f>
              <c:strCache>
                <c:ptCount val="5"/>
                <c:pt idx="0">
                  <c:v>2003-04</c:v>
                </c:pt>
                <c:pt idx="1">
                  <c:v>2004-05</c:v>
                </c:pt>
                <c:pt idx="2">
                  <c:v>2005-06</c:v>
                </c:pt>
                <c:pt idx="3">
                  <c:v>2006-07</c:v>
                </c:pt>
                <c:pt idx="4">
                  <c:v>2007-08</c:v>
                </c:pt>
              </c:strCache>
            </c:strRef>
          </c:cat>
          <c:val>
            <c:numRef>
              <c:f>Sheet1!$C$2:$C$6</c:f>
              <c:numCache>
                <c:formatCode>0%</c:formatCode>
                <c:ptCount val="5"/>
                <c:pt idx="0">
                  <c:v>0.231</c:v>
                </c:pt>
                <c:pt idx="1">
                  <c:v>0.243</c:v>
                </c:pt>
                <c:pt idx="2">
                  <c:v>0.254</c:v>
                </c:pt>
                <c:pt idx="3">
                  <c:v>0.262</c:v>
                </c:pt>
                <c:pt idx="4">
                  <c:v>0.271</c:v>
                </c:pt>
              </c:numCache>
            </c:numRef>
          </c:val>
          <c:smooth val="0"/>
        </c:ser>
        <c:ser>
          <c:idx val="2"/>
          <c:order val="2"/>
          <c:tx>
            <c:strRef>
              <c:f>Sheet1!$D$1</c:f>
              <c:strCache>
                <c:ptCount val="1"/>
                <c:pt idx="0">
                  <c:v>Latino/a</c:v>
                </c:pt>
              </c:strCache>
            </c:strRef>
          </c:tx>
          <c:marker>
            <c:symbol val="none"/>
          </c:marker>
          <c:cat>
            <c:strRef>
              <c:f>Sheet1!$A$2:$A$6</c:f>
              <c:strCache>
                <c:ptCount val="5"/>
                <c:pt idx="0">
                  <c:v>2003-04</c:v>
                </c:pt>
                <c:pt idx="1">
                  <c:v>2004-05</c:v>
                </c:pt>
                <c:pt idx="2">
                  <c:v>2005-06</c:v>
                </c:pt>
                <c:pt idx="3">
                  <c:v>2006-07</c:v>
                </c:pt>
                <c:pt idx="4">
                  <c:v>2007-08</c:v>
                </c:pt>
              </c:strCache>
            </c:strRef>
          </c:cat>
          <c:val>
            <c:numRef>
              <c:f>Sheet1!$D$2:$D$6</c:f>
              <c:numCache>
                <c:formatCode>0%</c:formatCode>
                <c:ptCount val="5"/>
                <c:pt idx="0">
                  <c:v>0.204</c:v>
                </c:pt>
                <c:pt idx="1">
                  <c:v>0.195</c:v>
                </c:pt>
                <c:pt idx="2">
                  <c:v>0.247</c:v>
                </c:pt>
                <c:pt idx="3">
                  <c:v>0.231</c:v>
                </c:pt>
                <c:pt idx="4">
                  <c:v>0.158</c:v>
                </c:pt>
              </c:numCache>
            </c:numRef>
          </c:val>
          <c:smooth val="0"/>
        </c:ser>
        <c:ser>
          <c:idx val="3"/>
          <c:order val="3"/>
          <c:tx>
            <c:strRef>
              <c:f>Sheet1!$I$1</c:f>
              <c:strCache>
                <c:ptCount val="1"/>
                <c:pt idx="0">
                  <c:v>Filipino</c:v>
                </c:pt>
              </c:strCache>
            </c:strRef>
          </c:tx>
          <c:marker>
            <c:symbol val="none"/>
          </c:marker>
          <c:cat>
            <c:strRef>
              <c:f>Sheet1!$A$2:$A$6</c:f>
              <c:strCache>
                <c:ptCount val="5"/>
                <c:pt idx="0">
                  <c:v>2003-04</c:v>
                </c:pt>
                <c:pt idx="1">
                  <c:v>2004-05</c:v>
                </c:pt>
                <c:pt idx="2">
                  <c:v>2005-06</c:v>
                </c:pt>
                <c:pt idx="3">
                  <c:v>2006-07</c:v>
                </c:pt>
                <c:pt idx="4">
                  <c:v>2007-08</c:v>
                </c:pt>
              </c:strCache>
            </c:strRef>
          </c:cat>
          <c:val>
            <c:numRef>
              <c:f>Sheet1!$I$2:$I$5</c:f>
            </c:numRef>
          </c:val>
          <c:smooth val="0"/>
        </c:ser>
        <c:ser>
          <c:idx val="4"/>
          <c:order val="4"/>
          <c:tx>
            <c:strRef>
              <c:f>Sheet1!$E$1</c:f>
              <c:strCache>
                <c:ptCount val="1"/>
                <c:pt idx="0">
                  <c:v>Asian</c:v>
                </c:pt>
              </c:strCache>
            </c:strRef>
          </c:tx>
          <c:marker>
            <c:symbol val="none"/>
          </c:marker>
          <c:cat>
            <c:strRef>
              <c:f>Sheet1!$A$2:$A$6</c:f>
              <c:strCache>
                <c:ptCount val="5"/>
                <c:pt idx="0">
                  <c:v>2003-04</c:v>
                </c:pt>
                <c:pt idx="1">
                  <c:v>2004-05</c:v>
                </c:pt>
                <c:pt idx="2">
                  <c:v>2005-06</c:v>
                </c:pt>
                <c:pt idx="3">
                  <c:v>2006-07</c:v>
                </c:pt>
                <c:pt idx="4">
                  <c:v>2007-08</c:v>
                </c:pt>
              </c:strCache>
            </c:strRef>
          </c:cat>
          <c:val>
            <c:numRef>
              <c:f>Sheet1!$E$2:$E$6</c:f>
              <c:numCache>
                <c:formatCode>0%</c:formatCode>
                <c:ptCount val="5"/>
                <c:pt idx="0">
                  <c:v>0.6</c:v>
                </c:pt>
                <c:pt idx="1">
                  <c:v>0.623</c:v>
                </c:pt>
                <c:pt idx="2">
                  <c:v>0.673</c:v>
                </c:pt>
                <c:pt idx="3">
                  <c:v>0.597</c:v>
                </c:pt>
                <c:pt idx="4">
                  <c:v>0.607</c:v>
                </c:pt>
              </c:numCache>
            </c:numRef>
          </c:val>
          <c:smooth val="0"/>
        </c:ser>
        <c:ser>
          <c:idx val="5"/>
          <c:order val="5"/>
          <c:tx>
            <c:strRef>
              <c:f>Sheet1!$J$1</c:f>
              <c:strCache>
                <c:ptCount val="1"/>
                <c:pt idx="0">
                  <c:v>White</c:v>
                </c:pt>
              </c:strCache>
            </c:strRef>
          </c:tx>
          <c:marker>
            <c:symbol val="none"/>
          </c:marker>
          <c:cat>
            <c:strRef>
              <c:f>Sheet1!$A$2:$A$6</c:f>
              <c:strCache>
                <c:ptCount val="5"/>
                <c:pt idx="0">
                  <c:v>2003-04</c:v>
                </c:pt>
                <c:pt idx="1">
                  <c:v>2004-05</c:v>
                </c:pt>
                <c:pt idx="2">
                  <c:v>2005-06</c:v>
                </c:pt>
                <c:pt idx="3">
                  <c:v>2006-07</c:v>
                </c:pt>
                <c:pt idx="4">
                  <c:v>2007-08</c:v>
                </c:pt>
              </c:strCache>
            </c:strRef>
          </c:cat>
          <c:val>
            <c:numRef>
              <c:f>Sheet1!$J$2:$J$5</c:f>
            </c:numRef>
          </c:val>
          <c:smooth val="0"/>
        </c:ser>
        <c:dLbls>
          <c:showLegendKey val="0"/>
          <c:showVal val="0"/>
          <c:showCatName val="0"/>
          <c:showSerName val="0"/>
          <c:showPercent val="0"/>
          <c:showBubbleSize val="0"/>
        </c:dLbls>
        <c:marker val="1"/>
        <c:smooth val="0"/>
        <c:axId val="471123656"/>
        <c:axId val="471126632"/>
      </c:lineChart>
      <c:catAx>
        <c:axId val="471123656"/>
        <c:scaling>
          <c:orientation val="minMax"/>
        </c:scaling>
        <c:delete val="0"/>
        <c:axPos val="b"/>
        <c:majorTickMark val="out"/>
        <c:minorTickMark val="none"/>
        <c:tickLblPos val="nextTo"/>
        <c:crossAx val="471126632"/>
        <c:crosses val="autoZero"/>
        <c:auto val="1"/>
        <c:lblAlgn val="ctr"/>
        <c:lblOffset val="100"/>
        <c:noMultiLvlLbl val="0"/>
      </c:catAx>
      <c:valAx>
        <c:axId val="471126632"/>
        <c:scaling>
          <c:orientation val="minMax"/>
          <c:max val="1.0"/>
        </c:scaling>
        <c:delete val="0"/>
        <c:axPos val="l"/>
        <c:majorGridlines/>
        <c:numFmt formatCode="0%" sourceLinked="1"/>
        <c:majorTickMark val="out"/>
        <c:minorTickMark val="none"/>
        <c:tickLblPos val="nextTo"/>
        <c:crossAx val="471123656"/>
        <c:crosses val="autoZero"/>
        <c:crossBetween val="between"/>
      </c:valAx>
    </c:plotArea>
    <c:legend>
      <c:legendPos val="b"/>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strRef>
              <c:f>Sheet1!$B$1</c:f>
              <c:strCache>
                <c:ptCount val="1"/>
                <c:pt idx="0">
                  <c:v>Foothill</c:v>
                </c:pt>
              </c:strCache>
            </c:strRef>
          </c:tx>
          <c:marker>
            <c:symbol val="none"/>
          </c:marker>
          <c:cat>
            <c:strRef>
              <c:f>Sheet1!$A$2:$A$6</c:f>
              <c:strCache>
                <c:ptCount val="5"/>
                <c:pt idx="0">
                  <c:v>2003-04</c:v>
                </c:pt>
                <c:pt idx="1">
                  <c:v>2004-05</c:v>
                </c:pt>
                <c:pt idx="2">
                  <c:v>2005-06</c:v>
                </c:pt>
                <c:pt idx="3">
                  <c:v>2006-07</c:v>
                </c:pt>
                <c:pt idx="4">
                  <c:v>2007-08</c:v>
                </c:pt>
              </c:strCache>
            </c:strRef>
          </c:cat>
          <c:val>
            <c:numRef>
              <c:f>Sheet1!$B$2:$B$6</c:f>
              <c:numCache>
                <c:formatCode>0%</c:formatCode>
                <c:ptCount val="5"/>
                <c:pt idx="0">
                  <c:v>0.498</c:v>
                </c:pt>
                <c:pt idx="1">
                  <c:v>0.478</c:v>
                </c:pt>
                <c:pt idx="2">
                  <c:v>0.485</c:v>
                </c:pt>
                <c:pt idx="3">
                  <c:v>0.442</c:v>
                </c:pt>
                <c:pt idx="4">
                  <c:v>0.441</c:v>
                </c:pt>
              </c:numCache>
            </c:numRef>
          </c:val>
          <c:smooth val="0"/>
        </c:ser>
        <c:ser>
          <c:idx val="1"/>
          <c:order val="1"/>
          <c:tx>
            <c:strRef>
              <c:f>Sheet1!$C$1</c:f>
              <c:strCache>
                <c:ptCount val="1"/>
                <c:pt idx="0">
                  <c:v>State</c:v>
                </c:pt>
              </c:strCache>
            </c:strRef>
          </c:tx>
          <c:marker>
            <c:symbol val="none"/>
          </c:marker>
          <c:cat>
            <c:strRef>
              <c:f>Sheet1!$A$2:$A$6</c:f>
              <c:strCache>
                <c:ptCount val="5"/>
                <c:pt idx="0">
                  <c:v>2003-04</c:v>
                </c:pt>
                <c:pt idx="1">
                  <c:v>2004-05</c:v>
                </c:pt>
                <c:pt idx="2">
                  <c:v>2005-06</c:v>
                </c:pt>
                <c:pt idx="3">
                  <c:v>2006-07</c:v>
                </c:pt>
                <c:pt idx="4">
                  <c:v>2007-08</c:v>
                </c:pt>
              </c:strCache>
            </c:strRef>
          </c:cat>
          <c:val>
            <c:numRef>
              <c:f>Sheet1!$C$2:$C$6</c:f>
              <c:numCache>
                <c:formatCode>0%</c:formatCode>
                <c:ptCount val="5"/>
                <c:pt idx="0">
                  <c:v>0.541</c:v>
                </c:pt>
                <c:pt idx="1">
                  <c:v>0.542</c:v>
                </c:pt>
                <c:pt idx="2">
                  <c:v>0.544</c:v>
                </c:pt>
                <c:pt idx="3">
                  <c:v>0.549</c:v>
                </c:pt>
                <c:pt idx="4">
                  <c:v>0.539</c:v>
                </c:pt>
              </c:numCache>
            </c:numRef>
          </c:val>
          <c:smooth val="0"/>
        </c:ser>
        <c:dLbls>
          <c:showLegendKey val="0"/>
          <c:showVal val="0"/>
          <c:showCatName val="0"/>
          <c:showSerName val="0"/>
          <c:showPercent val="0"/>
          <c:showBubbleSize val="0"/>
        </c:dLbls>
        <c:marker val="1"/>
        <c:smooth val="0"/>
        <c:axId val="471243336"/>
        <c:axId val="471246312"/>
      </c:lineChart>
      <c:catAx>
        <c:axId val="471243336"/>
        <c:scaling>
          <c:orientation val="minMax"/>
        </c:scaling>
        <c:delete val="0"/>
        <c:axPos val="b"/>
        <c:majorTickMark val="out"/>
        <c:minorTickMark val="none"/>
        <c:tickLblPos val="nextTo"/>
        <c:crossAx val="471246312"/>
        <c:crosses val="autoZero"/>
        <c:auto val="1"/>
        <c:lblAlgn val="ctr"/>
        <c:lblOffset val="100"/>
        <c:noMultiLvlLbl val="0"/>
      </c:catAx>
      <c:valAx>
        <c:axId val="471246312"/>
        <c:scaling>
          <c:orientation val="minMax"/>
          <c:max val="1.0"/>
        </c:scaling>
        <c:delete val="0"/>
        <c:axPos val="l"/>
        <c:majorGridlines/>
        <c:numFmt formatCode="0%" sourceLinked="1"/>
        <c:majorTickMark val="out"/>
        <c:minorTickMark val="none"/>
        <c:tickLblPos val="nextTo"/>
        <c:crossAx val="471243336"/>
        <c:crosses val="autoZero"/>
        <c:crossBetween val="between"/>
      </c:valAx>
    </c:plotArea>
    <c:legend>
      <c:legendPos val="b"/>
      <c:layout/>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383F7D-31DB-7846-9B4D-CA930BB6ABDB}" type="datetimeFigureOut">
              <a:rPr lang="en-US" smtClean="0"/>
              <a:pPr/>
              <a:t>5/7/14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EA2B2F-38D2-3C4A-B83E-3EB6DDBEEDE3}" type="slidenum">
              <a:rPr lang="en-US" smtClean="0"/>
              <a:pPr/>
              <a:t>‹#›</a:t>
            </a:fld>
            <a:endParaRPr lang="en-US" dirty="0"/>
          </a:p>
        </p:txBody>
      </p:sp>
    </p:spTree>
    <p:extLst>
      <p:ext uri="{BB962C8B-B14F-4D97-AF65-F5344CB8AC3E}">
        <p14:creationId xmlns:p14="http://schemas.microsoft.com/office/powerpoint/2010/main" val="189863171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Increase of about 2% among Asians, Hispanics</a:t>
            </a:r>
            <a:r>
              <a:rPr lang="en-US" baseline="0" dirty="0" smtClean="0"/>
              <a:t> and Whites from 2011-12 (mainly due to Hispanic increase)</a:t>
            </a:r>
          </a:p>
          <a:p>
            <a:r>
              <a:rPr lang="en-US" baseline="0" dirty="0" smtClean="0"/>
              <a:t>% of full-time faculty drop by roughly 2% (55.5% in 2011-12)</a:t>
            </a:r>
          </a:p>
          <a:p>
            <a:endParaRPr lang="en-US" baseline="0" dirty="0" smtClean="0"/>
          </a:p>
          <a:p>
            <a:pPr rtl="0"/>
            <a:r>
              <a:rPr lang="en-US" sz="1200" kern="1200" dirty="0" smtClean="0">
                <a:solidFill>
                  <a:schemeClr val="tx1"/>
                </a:solidFill>
                <a:effectLst/>
                <a:latin typeface="+mn-lt"/>
                <a:ea typeface="+mn-ea"/>
                <a:cs typeface="+mn-cs"/>
              </a:rPr>
              <a:t>Counseling FTEs (Counselor Assignment + Counseling Courses): </a:t>
            </a:r>
          </a:p>
          <a:p>
            <a:pPr rtl="0"/>
            <a:r>
              <a:rPr lang="en-US" sz="1200" kern="1200" dirty="0" smtClean="0">
                <a:solidFill>
                  <a:schemeClr val="tx1"/>
                </a:solidFill>
                <a:effectLst/>
                <a:latin typeface="+mn-lt"/>
                <a:ea typeface="+mn-ea"/>
                <a:cs typeface="+mn-cs"/>
              </a:rPr>
              <a:t>Work assignment FTEs are defined by Administrative and Support Activities (ASA) codes listed in the California Community Colleges Chancellor’s Office (CCCCO) Budget And Accounting Manual. Counseling assignment FTEs during the fall term of the reporting year are included for the following </a:t>
            </a:r>
          </a:p>
          <a:p>
            <a:pPr rtl="0"/>
            <a:r>
              <a:rPr lang="en-US" sz="1200" kern="1200" dirty="0" smtClean="0">
                <a:solidFill>
                  <a:schemeClr val="tx1"/>
                </a:solidFill>
                <a:effectLst/>
                <a:latin typeface="+mn-lt"/>
                <a:ea typeface="+mn-ea"/>
                <a:cs typeface="+mn-cs"/>
              </a:rPr>
              <a:t>ASA codes:</a:t>
            </a:r>
          </a:p>
          <a:p>
            <a:pPr rtl="0"/>
            <a:r>
              <a:rPr lang="en-US" sz="1200" kern="1200" dirty="0" smtClean="0">
                <a:solidFill>
                  <a:schemeClr val="tx1"/>
                </a:solidFill>
                <a:effectLst/>
                <a:latin typeface="+mn-lt"/>
                <a:ea typeface="+mn-ea"/>
                <a:cs typeface="+mn-cs"/>
              </a:rPr>
              <a:t>•6300 Student Counseling and Guidance</a:t>
            </a:r>
          </a:p>
          <a:p>
            <a:pPr rtl="0"/>
            <a:r>
              <a:rPr lang="en-US" sz="1200" kern="1200" dirty="0" smtClean="0">
                <a:solidFill>
                  <a:schemeClr val="tx1"/>
                </a:solidFill>
                <a:effectLst/>
                <a:latin typeface="+mn-lt"/>
                <a:ea typeface="+mn-ea"/>
                <a:cs typeface="+mn-cs"/>
              </a:rPr>
              <a:t>•6310 Counseling and Guidance</a:t>
            </a:r>
          </a:p>
          <a:p>
            <a:pPr rtl="0"/>
            <a:r>
              <a:rPr lang="en-US" sz="1200" kern="1200" dirty="0" smtClean="0">
                <a:solidFill>
                  <a:schemeClr val="tx1"/>
                </a:solidFill>
                <a:effectLst/>
                <a:latin typeface="+mn-lt"/>
                <a:ea typeface="+mn-ea"/>
                <a:cs typeface="+mn-cs"/>
              </a:rPr>
              <a:t>•6330 Transfer Programs</a:t>
            </a:r>
          </a:p>
          <a:p>
            <a:pPr rtl="0"/>
            <a:r>
              <a:rPr lang="en-US" sz="1200" kern="1200" dirty="0" smtClean="0">
                <a:solidFill>
                  <a:schemeClr val="tx1"/>
                </a:solidFill>
                <a:effectLst/>
                <a:latin typeface="+mn-lt"/>
                <a:ea typeface="+mn-ea"/>
                <a:cs typeface="+mn-cs"/>
              </a:rPr>
              <a:t>•6340 Career Guidance</a:t>
            </a:r>
          </a:p>
          <a:p>
            <a:pPr rtl="0"/>
            <a:r>
              <a:rPr lang="en-US" sz="1200" kern="1200" dirty="0" smtClean="0">
                <a:solidFill>
                  <a:schemeClr val="tx1"/>
                </a:solidFill>
                <a:effectLst/>
                <a:latin typeface="+mn-lt"/>
                <a:ea typeface="+mn-ea"/>
                <a:cs typeface="+mn-cs"/>
              </a:rPr>
              <a:t>•6390 Other Student Counseling and Guidance</a:t>
            </a:r>
          </a:p>
          <a:p>
            <a:endParaRPr lang="en-US" dirty="0" smtClean="0"/>
          </a:p>
          <a:p>
            <a:pPr rtl="0"/>
            <a:r>
              <a:rPr lang="en-US" sz="1200" kern="1200" dirty="0" smtClean="0">
                <a:solidFill>
                  <a:schemeClr val="tx1"/>
                </a:solidFill>
                <a:effectLst/>
                <a:latin typeface="+mn-lt"/>
                <a:ea typeface="+mn-ea"/>
                <a:cs typeface="+mn-cs"/>
              </a:rPr>
              <a:t>The following two ASA codes are excluded:</a:t>
            </a:r>
          </a:p>
          <a:p>
            <a:pPr rtl="0"/>
            <a:r>
              <a:rPr lang="en-US" sz="1200" kern="1200" dirty="0" smtClean="0">
                <a:solidFill>
                  <a:schemeClr val="tx1"/>
                </a:solidFill>
                <a:effectLst/>
                <a:latin typeface="+mn-lt"/>
                <a:ea typeface="+mn-ea"/>
                <a:cs typeface="+mn-cs"/>
              </a:rPr>
              <a:t>•6420 Disabled Students Programs and Services(DSPS)</a:t>
            </a:r>
          </a:p>
          <a:p>
            <a:pPr rtl="0"/>
            <a:r>
              <a:rPr lang="en-US" sz="1200" kern="1200" dirty="0" smtClean="0">
                <a:solidFill>
                  <a:schemeClr val="tx1"/>
                </a:solidFill>
                <a:effectLst/>
                <a:latin typeface="+mn-lt"/>
                <a:ea typeface="+mn-ea"/>
                <a:cs typeface="+mn-cs"/>
              </a:rPr>
              <a:t>•6430 Extended Opportunities Programs and Services (EOPS)</a:t>
            </a:r>
          </a:p>
          <a:p>
            <a:endParaRPr lang="en-US" dirty="0" smtClean="0"/>
          </a:p>
          <a:p>
            <a:pPr rtl="0"/>
            <a:r>
              <a:rPr lang="en-US" sz="1200" kern="1200" dirty="0" smtClean="0">
                <a:solidFill>
                  <a:schemeClr val="tx1"/>
                </a:solidFill>
                <a:effectLst/>
                <a:latin typeface="+mn-lt"/>
                <a:ea typeface="+mn-ea"/>
                <a:cs typeface="+mn-cs"/>
              </a:rPr>
              <a:t>Course Instruction in Counseling FTEs: When a faculty member instructs student development courses during the fall term of the reporting year the related FTEs are incorporated into the Student-Counseling Ratio. Instructional FTEs are comprised of the following Taxonomy of Program (TOP)</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codes:</a:t>
            </a:r>
          </a:p>
          <a:p>
            <a:pPr rtl="0"/>
            <a:r>
              <a:rPr lang="en-US" sz="1200" kern="1200" dirty="0" smtClean="0">
                <a:solidFill>
                  <a:schemeClr val="tx1"/>
                </a:solidFill>
                <a:effectLst/>
                <a:latin typeface="+mn-lt"/>
                <a:ea typeface="+mn-ea"/>
                <a:cs typeface="+mn-cs"/>
              </a:rPr>
              <a:t>•493010 Guidance</a:t>
            </a:r>
          </a:p>
          <a:p>
            <a:pPr rtl="0"/>
            <a:r>
              <a:rPr lang="en-US" sz="1200" kern="1200" dirty="0" smtClean="0">
                <a:solidFill>
                  <a:schemeClr val="tx1"/>
                </a:solidFill>
                <a:effectLst/>
                <a:latin typeface="+mn-lt"/>
                <a:ea typeface="+mn-ea"/>
                <a:cs typeface="+mn-cs"/>
              </a:rPr>
              <a:t>•493011 Interpersonal Skills</a:t>
            </a:r>
          </a:p>
          <a:p>
            <a:pPr rtl="0"/>
            <a:r>
              <a:rPr lang="en-US" sz="1200" kern="1200" dirty="0" smtClean="0">
                <a:solidFill>
                  <a:schemeClr val="tx1"/>
                </a:solidFill>
                <a:effectLst/>
                <a:latin typeface="+mn-lt"/>
                <a:ea typeface="+mn-ea"/>
                <a:cs typeface="+mn-cs"/>
              </a:rPr>
              <a:t>•493012 Job Seeking/Changing Skills</a:t>
            </a:r>
          </a:p>
          <a:p>
            <a:pPr rtl="0"/>
            <a:r>
              <a:rPr lang="en-US" sz="1200" kern="1200" dirty="0" smtClean="0">
                <a:solidFill>
                  <a:schemeClr val="tx1"/>
                </a:solidFill>
                <a:effectLst/>
                <a:latin typeface="+mn-lt"/>
                <a:ea typeface="+mn-ea"/>
                <a:cs typeface="+mn-cs"/>
              </a:rPr>
              <a:t>•493013 Academic Guidance</a:t>
            </a:r>
          </a:p>
          <a:p>
            <a:endParaRPr lang="en-US" dirty="0"/>
          </a:p>
        </p:txBody>
      </p:sp>
      <p:sp>
        <p:nvSpPr>
          <p:cNvPr id="4" name="Slide Number Placeholder 3"/>
          <p:cNvSpPr>
            <a:spLocks noGrp="1"/>
          </p:cNvSpPr>
          <p:nvPr>
            <p:ph type="sldNum" sz="quarter" idx="10"/>
          </p:nvPr>
        </p:nvSpPr>
        <p:spPr/>
        <p:txBody>
          <a:bodyPr/>
          <a:lstStyle/>
          <a:p>
            <a:fld id="{A7EA2B2F-38D2-3C4A-B83E-3EB6DDBEEDE3}" type="slidenum">
              <a:rPr lang="en-US" smtClean="0"/>
              <a:pPr/>
              <a:t>3</a:t>
            </a:fld>
            <a:endParaRPr lang="en-US" dirty="0"/>
          </a:p>
        </p:txBody>
      </p:sp>
    </p:spTree>
    <p:extLst>
      <p:ext uri="{BB962C8B-B14F-4D97-AF65-F5344CB8AC3E}">
        <p14:creationId xmlns:p14="http://schemas.microsoft.com/office/powerpoint/2010/main" val="1690010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Prepared/Unprepared based on lowest attempted Math or English course.</a:t>
            </a:r>
          </a:p>
          <a:p>
            <a:r>
              <a:rPr lang="en-US" dirty="0" smtClean="0"/>
              <a:t>If</a:t>
            </a:r>
            <a:r>
              <a:rPr lang="en-US" baseline="0" dirty="0" smtClean="0"/>
              <a:t> lowest attempted Math course was one below or college level, then student is “prepared for college.”</a:t>
            </a:r>
          </a:p>
          <a:p>
            <a:r>
              <a:rPr lang="en-US" baseline="0" dirty="0" smtClean="0"/>
              <a:t>If lowest attempted English course was college level, then student is “prepared for college.”</a:t>
            </a:r>
          </a:p>
          <a:p>
            <a:r>
              <a:rPr lang="en-US" baseline="0" dirty="0" smtClean="0"/>
              <a:t>If lowest attempted Math or English was below college level (two levels below or more in Math), then student is “unprepared for college.”</a:t>
            </a:r>
          </a:p>
          <a:p>
            <a:r>
              <a:rPr lang="en-US" baseline="0" dirty="0" smtClean="0"/>
              <a:t>If student attempts both Math and </a:t>
            </a:r>
            <a:r>
              <a:rPr lang="en-US" baseline="0" dirty="0" err="1" smtClean="0"/>
              <a:t>English,if</a:t>
            </a:r>
            <a:r>
              <a:rPr lang="en-US" baseline="0" dirty="0" smtClean="0"/>
              <a:t> lowest of either is below college level, then student is “unprepared for college.”</a:t>
            </a:r>
          </a:p>
          <a:p>
            <a:endParaRPr lang="en-US" baseline="0" dirty="0" smtClean="0"/>
          </a:p>
          <a:p>
            <a:r>
              <a:rPr lang="en-US" baseline="0" dirty="0" smtClean="0"/>
              <a:t>Overall completion rates by ethnicity—Foothill higher than state rates</a:t>
            </a:r>
            <a:endParaRPr lang="en-US" dirty="0" smtClean="0"/>
          </a:p>
        </p:txBody>
      </p:sp>
      <p:sp>
        <p:nvSpPr>
          <p:cNvPr id="4" name="Slide Number Placeholder 3"/>
          <p:cNvSpPr>
            <a:spLocks noGrp="1"/>
          </p:cNvSpPr>
          <p:nvPr>
            <p:ph type="sldNum" sz="quarter" idx="10"/>
          </p:nvPr>
        </p:nvSpPr>
        <p:spPr/>
        <p:txBody>
          <a:bodyPr/>
          <a:lstStyle/>
          <a:p>
            <a:fld id="{A7EA2B2F-38D2-3C4A-B83E-3EB6DDBEEDE3}" type="slidenum">
              <a:rPr lang="en-US" smtClean="0"/>
              <a:pPr/>
              <a:t>5</a:t>
            </a:fld>
            <a:endParaRPr lang="en-US"/>
          </a:p>
        </p:txBody>
      </p:sp>
    </p:spTree>
    <p:extLst>
      <p:ext uri="{BB962C8B-B14F-4D97-AF65-F5344CB8AC3E}">
        <p14:creationId xmlns:p14="http://schemas.microsoft.com/office/powerpoint/2010/main" val="3033702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Group 7 peer group (out of 7 groups)</a:t>
            </a:r>
          </a:p>
          <a:p>
            <a:r>
              <a:rPr lang="en-US" dirty="0" smtClean="0"/>
              <a:t>Predictors significant at .05 level</a:t>
            </a:r>
          </a:p>
          <a:p>
            <a:r>
              <a:rPr lang="en-US" dirty="0" smtClean="0"/>
              <a:t>Adjusted R</a:t>
            </a:r>
            <a:r>
              <a:rPr lang="en-US" baseline="30000" dirty="0" smtClean="0"/>
              <a:t>2</a:t>
            </a:r>
            <a:r>
              <a:rPr lang="en-US" dirty="0" smtClean="0"/>
              <a:t> = .68</a:t>
            </a:r>
          </a:p>
          <a:p>
            <a:endParaRPr lang="en-US" dirty="0" smtClean="0"/>
          </a:p>
          <a:p>
            <a:r>
              <a:rPr lang="en-US" dirty="0" smtClean="0"/>
              <a:t>Academic Performance Index based on CA DOE for each HS based on standardized test scores in a number</a:t>
            </a:r>
            <a:r>
              <a:rPr lang="en-US" baseline="0" dirty="0" smtClean="0"/>
              <a:t> of subjects</a:t>
            </a:r>
          </a:p>
          <a:p>
            <a:r>
              <a:rPr lang="en-US" baseline="0" dirty="0" smtClean="0"/>
              <a:t>Bachelors of Arts/Sciences Index represents BA degree attainment of the population, age 25+in college’s service area. Index created by CCCCO, combines enrollment patterns (F07) based on residence zip codes from American Community Survey</a:t>
            </a:r>
          </a:p>
          <a:p>
            <a:r>
              <a:rPr lang="en-US" baseline="0" dirty="0" smtClean="0"/>
              <a:t>Pct Age 25+ is percentage of students at the community college in F07 who are 25+ (from CCCCO MIS)</a:t>
            </a:r>
            <a:endParaRPr lang="en-US" dirty="0"/>
          </a:p>
        </p:txBody>
      </p:sp>
      <p:sp>
        <p:nvSpPr>
          <p:cNvPr id="4" name="Slide Number Placeholder 3"/>
          <p:cNvSpPr>
            <a:spLocks noGrp="1"/>
          </p:cNvSpPr>
          <p:nvPr>
            <p:ph type="sldNum" sz="quarter" idx="10"/>
          </p:nvPr>
        </p:nvSpPr>
        <p:spPr/>
        <p:txBody>
          <a:bodyPr/>
          <a:lstStyle/>
          <a:p>
            <a:fld id="{A7EA2B2F-38D2-3C4A-B83E-3EB6DDBEEDE3}" type="slidenum">
              <a:rPr lang="en-US" smtClean="0"/>
              <a:pPr/>
              <a:t>6</a:t>
            </a:fld>
            <a:endParaRPr lang="en-US" dirty="0"/>
          </a:p>
        </p:txBody>
      </p:sp>
    </p:spTree>
    <p:extLst>
      <p:ext uri="{BB962C8B-B14F-4D97-AF65-F5344CB8AC3E}">
        <p14:creationId xmlns:p14="http://schemas.microsoft.com/office/powerpoint/2010/main" val="412182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 time new students:</a:t>
            </a:r>
          </a:p>
          <a:p>
            <a:r>
              <a:rPr lang="en-US" dirty="0" smtClean="0"/>
              <a:t>F06: 1,298</a:t>
            </a:r>
          </a:p>
          <a:p>
            <a:r>
              <a:rPr lang="en-US" dirty="0" smtClean="0"/>
              <a:t>W07: 417</a:t>
            </a:r>
          </a:p>
          <a:p>
            <a:r>
              <a:rPr lang="en-US" dirty="0" smtClean="0"/>
              <a:t>S07: 339</a:t>
            </a:r>
            <a:endParaRPr lang="en-US" dirty="0"/>
          </a:p>
        </p:txBody>
      </p:sp>
      <p:sp>
        <p:nvSpPr>
          <p:cNvPr id="4" name="Slide Number Placeholder 3"/>
          <p:cNvSpPr>
            <a:spLocks noGrp="1"/>
          </p:cNvSpPr>
          <p:nvPr>
            <p:ph type="sldNum" sz="quarter" idx="10"/>
          </p:nvPr>
        </p:nvSpPr>
        <p:spPr/>
        <p:txBody>
          <a:bodyPr/>
          <a:lstStyle/>
          <a:p>
            <a:fld id="{A7EA2B2F-38D2-3C4A-B83E-3EB6DDBEEDE3}" type="slidenum">
              <a:rPr lang="en-US" smtClean="0"/>
              <a:pPr/>
              <a:t>9</a:t>
            </a:fld>
            <a:endParaRPr lang="en-US" dirty="0"/>
          </a:p>
        </p:txBody>
      </p:sp>
    </p:spTree>
    <p:extLst>
      <p:ext uri="{BB962C8B-B14F-4D97-AF65-F5344CB8AC3E}">
        <p14:creationId xmlns:p14="http://schemas.microsoft.com/office/powerpoint/2010/main" val="33837648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Math</a:t>
            </a:r>
            <a:r>
              <a:rPr lang="en-US" baseline="0" dirty="0" smtClean="0"/>
              <a:t> cohort: attempt two to four levels before</a:t>
            </a:r>
          </a:p>
          <a:p>
            <a:r>
              <a:rPr lang="en-US" baseline="0" dirty="0" smtClean="0"/>
              <a:t>English cohort: attempt one to four levels before</a:t>
            </a:r>
          </a:p>
          <a:p>
            <a:r>
              <a:rPr lang="en-US" baseline="0" dirty="0" smtClean="0"/>
              <a:t>ESLL cohort: attempt of any ESLL below transfer</a:t>
            </a:r>
          </a:p>
          <a:p>
            <a:endParaRPr lang="en-US" baseline="0" dirty="0" smtClean="0"/>
          </a:p>
          <a:p>
            <a:pPr rtl="0"/>
            <a:r>
              <a:rPr lang="en-US" sz="1200" kern="1200" dirty="0" smtClean="0">
                <a:solidFill>
                  <a:schemeClr val="tx1"/>
                </a:solidFill>
                <a:effectLst/>
                <a:latin typeface="+mn-lt"/>
                <a:ea typeface="+mn-ea"/>
                <a:cs typeface="+mn-cs"/>
              </a:rPr>
              <a:t>For each cohort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exclude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students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concurrently enrolled at a four-year institution in the cohort year</a:t>
            </a:r>
            <a:r>
              <a:rPr lang="en-US" sz="1200" kern="1200" baseline="0" dirty="0" smtClean="0">
                <a:solidFill>
                  <a:schemeClr val="tx1"/>
                </a:solidFill>
                <a:effectLst/>
                <a:latin typeface="+mn-lt"/>
                <a:ea typeface="+mn-ea"/>
                <a:cs typeface="+mn-cs"/>
              </a:rPr>
              <a:t> a</a:t>
            </a:r>
            <a:r>
              <a:rPr lang="en-US" sz="1200" kern="1200" dirty="0" smtClean="0">
                <a:solidFill>
                  <a:schemeClr val="tx1"/>
                </a:solidFill>
                <a:effectLst/>
                <a:latin typeface="+mn-lt"/>
                <a:ea typeface="+mn-ea"/>
                <a:cs typeface="+mn-cs"/>
              </a:rPr>
              <a:t>nd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following academic year</a:t>
            </a:r>
          </a:p>
          <a:p>
            <a:endParaRPr lang="en-US" dirty="0"/>
          </a:p>
        </p:txBody>
      </p:sp>
      <p:sp>
        <p:nvSpPr>
          <p:cNvPr id="4" name="Slide Number Placeholder 3"/>
          <p:cNvSpPr>
            <a:spLocks noGrp="1"/>
          </p:cNvSpPr>
          <p:nvPr>
            <p:ph type="sldNum" sz="quarter" idx="10"/>
          </p:nvPr>
        </p:nvSpPr>
        <p:spPr/>
        <p:txBody>
          <a:bodyPr/>
          <a:lstStyle/>
          <a:p>
            <a:fld id="{A7EA2B2F-38D2-3C4A-B83E-3EB6DDBEEDE3}" type="slidenum">
              <a:rPr lang="en-US" smtClean="0"/>
              <a:pPr/>
              <a:t>10</a:t>
            </a:fld>
            <a:endParaRPr lang="en-US" dirty="0"/>
          </a:p>
        </p:txBody>
      </p:sp>
    </p:spTree>
    <p:extLst>
      <p:ext uri="{BB962C8B-B14F-4D97-AF65-F5344CB8AC3E}">
        <p14:creationId xmlns:p14="http://schemas.microsoft.com/office/powerpoint/2010/main" val="4763131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The total includes all races</a:t>
            </a:r>
            <a:r>
              <a:rPr lang="en-US" baseline="0" dirty="0" smtClean="0"/>
              <a:t>.</a:t>
            </a:r>
          </a:p>
          <a:p>
            <a:pPr marL="228600" indent="-228600">
              <a:buAutoNum type="arabicPeriod"/>
            </a:pPr>
            <a:r>
              <a:rPr lang="en-US" baseline="0" dirty="0" smtClean="0"/>
              <a:t>The data includes both Math classes that are degree applicable and not applicable.</a:t>
            </a:r>
          </a:p>
          <a:p>
            <a:pPr marL="228600" indent="-228600">
              <a:buAutoNum type="arabicPeriod"/>
            </a:pPr>
            <a:r>
              <a:rPr lang="en-US" baseline="0" dirty="0" smtClean="0"/>
              <a:t>Students with African American and White races both have shown a significant progress (4-5% point increase) in completing their Math classes in 2007-08 (55 African Americans and 233 Whites in 06-07)</a:t>
            </a:r>
            <a:endParaRPr lang="en-US" dirty="0"/>
          </a:p>
        </p:txBody>
      </p:sp>
      <p:sp>
        <p:nvSpPr>
          <p:cNvPr id="4" name="Slide Number Placeholder 3"/>
          <p:cNvSpPr>
            <a:spLocks noGrp="1"/>
          </p:cNvSpPr>
          <p:nvPr>
            <p:ph type="sldNum" sz="quarter" idx="10"/>
          </p:nvPr>
        </p:nvSpPr>
        <p:spPr/>
        <p:txBody>
          <a:bodyPr/>
          <a:lstStyle/>
          <a:p>
            <a:fld id="{A7EA2B2F-38D2-3C4A-B83E-3EB6DDBEEDE3}" type="slidenum">
              <a:rPr lang="en-US" smtClean="0"/>
              <a:pPr/>
              <a:t>11</a:t>
            </a:fld>
            <a:endParaRPr lang="en-US" dirty="0"/>
          </a:p>
        </p:txBody>
      </p:sp>
    </p:spTree>
    <p:extLst>
      <p:ext uri="{BB962C8B-B14F-4D97-AF65-F5344CB8AC3E}">
        <p14:creationId xmlns:p14="http://schemas.microsoft.com/office/powerpoint/2010/main" val="41141010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The total includes all races</a:t>
            </a:r>
            <a:r>
              <a:rPr lang="en-US" baseline="0" dirty="0" smtClean="0"/>
              <a:t>.</a:t>
            </a:r>
          </a:p>
          <a:p>
            <a:pPr marL="228600" indent="-228600">
              <a:buAutoNum type="arabicPeriod"/>
            </a:pPr>
            <a:r>
              <a:rPr lang="en-US" baseline="0" dirty="0" smtClean="0"/>
              <a:t>The data includes both English classes that are degree applicable and not applicable.</a:t>
            </a:r>
            <a:endParaRPr lang="en-US" dirty="0" smtClean="0"/>
          </a:p>
          <a:p>
            <a:endParaRPr lang="en-US" dirty="0"/>
          </a:p>
        </p:txBody>
      </p:sp>
      <p:sp>
        <p:nvSpPr>
          <p:cNvPr id="4" name="Slide Number Placeholder 3"/>
          <p:cNvSpPr>
            <a:spLocks noGrp="1"/>
          </p:cNvSpPr>
          <p:nvPr>
            <p:ph type="sldNum" sz="quarter" idx="10"/>
          </p:nvPr>
        </p:nvSpPr>
        <p:spPr/>
        <p:txBody>
          <a:bodyPr/>
          <a:lstStyle/>
          <a:p>
            <a:fld id="{A7EA2B2F-38D2-3C4A-B83E-3EB6DDBEEDE3}" type="slidenum">
              <a:rPr lang="en-US" smtClean="0"/>
              <a:pPr/>
              <a:t>12</a:t>
            </a:fld>
            <a:endParaRPr lang="en-US" dirty="0"/>
          </a:p>
        </p:txBody>
      </p:sp>
    </p:spTree>
    <p:extLst>
      <p:ext uri="{BB962C8B-B14F-4D97-AF65-F5344CB8AC3E}">
        <p14:creationId xmlns:p14="http://schemas.microsoft.com/office/powerpoint/2010/main" val="3986247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The total includes all races</a:t>
            </a:r>
            <a:r>
              <a:rPr lang="en-US" baseline="0" dirty="0" smtClean="0"/>
              <a:t>.</a:t>
            </a:r>
          </a:p>
          <a:p>
            <a:pPr marL="228600" indent="-228600">
              <a:buAutoNum type="arabicPeriod"/>
            </a:pPr>
            <a:r>
              <a:rPr lang="en-US" baseline="0" dirty="0" smtClean="0"/>
              <a:t>The data includes both ESL classes that are degree applicable and not applicable.</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A7EA2B2F-38D2-3C4A-B83E-3EB6DDBEEDE3}" type="slidenum">
              <a:rPr lang="en-US" smtClean="0"/>
              <a:pPr/>
              <a:t>13</a:t>
            </a:fld>
            <a:endParaRPr lang="en-US" dirty="0"/>
          </a:p>
        </p:txBody>
      </p:sp>
    </p:spTree>
    <p:extLst>
      <p:ext uri="{BB962C8B-B14F-4D97-AF65-F5344CB8AC3E}">
        <p14:creationId xmlns:p14="http://schemas.microsoft.com/office/powerpoint/2010/main" val="4475615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The total includes all races</a:t>
            </a:r>
            <a:r>
              <a:rPr lang="en-US" baseline="0" dirty="0" smtClean="0"/>
              <a:t>.</a:t>
            </a:r>
          </a:p>
          <a:p>
            <a:pPr marL="228600" indent="-228600">
              <a:buAutoNum type="arabicPeriod"/>
            </a:pPr>
            <a:r>
              <a:rPr lang="en-US" baseline="0" dirty="0" smtClean="0"/>
              <a:t>TOP code includes SAM B or C</a:t>
            </a:r>
          </a:p>
          <a:p>
            <a:pPr marL="228600" marR="0" lvl="1" indent="-228600" algn="l" defTabSz="457200" rtl="0" eaLnBrk="1" fontAlgn="auto" latinLnBrk="0" hangingPunct="1">
              <a:lnSpc>
                <a:spcPct val="100000"/>
              </a:lnSpc>
              <a:spcBef>
                <a:spcPts val="0"/>
              </a:spcBef>
              <a:spcAft>
                <a:spcPts val="0"/>
              </a:spcAft>
              <a:buClrTx/>
              <a:buSzTx/>
              <a:buFontTx/>
              <a:buAutoNum type="arabicPeriod"/>
              <a:tabLst/>
              <a:defRPr/>
            </a:pPr>
            <a:r>
              <a:rPr lang="en-US" sz="3200" dirty="0" smtClean="0"/>
              <a:t>Transferred Prepared=At least 60 transferrable CSU/UC units with minimum 2.0 GPA</a:t>
            </a:r>
          </a:p>
          <a:p>
            <a:pPr marL="228600" indent="-228600">
              <a:buAutoNum type="arabicPeriod"/>
            </a:pPr>
            <a:endParaRPr lang="en-US" baseline="0" dirty="0" smtClean="0"/>
          </a:p>
          <a:p>
            <a:pPr marL="228600" indent="-228600">
              <a:buAutoNum type="arabicPeriod"/>
            </a:pP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A7EA2B2F-38D2-3C4A-B83E-3EB6DDBEEDE3}" type="slidenum">
              <a:rPr lang="en-US" smtClean="0"/>
              <a:pPr/>
              <a:t>14</a:t>
            </a:fld>
            <a:endParaRPr lang="en-US" dirty="0"/>
          </a:p>
        </p:txBody>
      </p:sp>
    </p:spTree>
    <p:extLst>
      <p:ext uri="{BB962C8B-B14F-4D97-AF65-F5344CB8AC3E}">
        <p14:creationId xmlns:p14="http://schemas.microsoft.com/office/powerpoint/2010/main" val="1795823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FC1F07C-58E1-D142-8A1C-2C3AF39054C2}" type="datetimeFigureOut">
              <a:rPr lang="en-US" smtClean="0"/>
              <a:pPr/>
              <a:t>5/7/14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3484354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C1F07C-58E1-D142-8A1C-2C3AF39054C2}" type="datetimeFigureOut">
              <a:rPr lang="en-US" smtClean="0"/>
              <a:pPr/>
              <a:t>5/7/14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946811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C1F07C-58E1-D142-8A1C-2C3AF39054C2}" type="datetimeFigureOut">
              <a:rPr lang="en-US" smtClean="0"/>
              <a:pPr/>
              <a:t>5/7/14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2223885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C1F07C-58E1-D142-8A1C-2C3AF39054C2}" type="datetimeFigureOut">
              <a:rPr lang="en-US" smtClean="0"/>
              <a:pPr/>
              <a:t>5/7/14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865901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C1F07C-58E1-D142-8A1C-2C3AF39054C2}" type="datetimeFigureOut">
              <a:rPr lang="en-US" smtClean="0"/>
              <a:pPr/>
              <a:t>5/7/14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2189838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FC1F07C-58E1-D142-8A1C-2C3AF39054C2}" type="datetimeFigureOut">
              <a:rPr lang="en-US" smtClean="0"/>
              <a:pPr/>
              <a:t>5/7/14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769497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FC1F07C-58E1-D142-8A1C-2C3AF39054C2}" type="datetimeFigureOut">
              <a:rPr lang="en-US" smtClean="0"/>
              <a:pPr/>
              <a:t>5/7/14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524970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FC1F07C-58E1-D142-8A1C-2C3AF39054C2}" type="datetimeFigureOut">
              <a:rPr lang="en-US" smtClean="0"/>
              <a:pPr/>
              <a:t>5/7/14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4294912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C1F07C-58E1-D142-8A1C-2C3AF39054C2}" type="datetimeFigureOut">
              <a:rPr lang="en-US" smtClean="0"/>
              <a:pPr/>
              <a:t>5/7/14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2791119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C1F07C-58E1-D142-8A1C-2C3AF39054C2}" type="datetimeFigureOut">
              <a:rPr lang="en-US" smtClean="0"/>
              <a:pPr/>
              <a:t>5/7/14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1672645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C1F07C-58E1-D142-8A1C-2C3AF39054C2}" type="datetimeFigureOut">
              <a:rPr lang="en-US" smtClean="0"/>
              <a:pPr/>
              <a:t>5/7/14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415089469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C1F07C-58E1-D142-8A1C-2C3AF39054C2}" type="datetimeFigureOut">
              <a:rPr lang="en-US" smtClean="0"/>
              <a:pPr/>
              <a:t>5/7/14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8072FF-172C-004F-ABFB-17905131C540}" type="slidenum">
              <a:rPr lang="en-US" smtClean="0"/>
              <a:pPr/>
              <a:t>‹#›</a:t>
            </a:fld>
            <a:endParaRPr lang="en-US" dirty="0"/>
          </a:p>
        </p:txBody>
      </p:sp>
    </p:spTree>
    <p:extLst>
      <p:ext uri="{BB962C8B-B14F-4D97-AF65-F5344CB8AC3E}">
        <p14:creationId xmlns:p14="http://schemas.microsoft.com/office/powerpoint/2010/main" val="3626804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4" Type="http://schemas.openxmlformats.org/officeDocument/2006/relationships/image" Target="../media/image1.jpe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4" Type="http://schemas.openxmlformats.org/officeDocument/2006/relationships/image" Target="../media/image1.jpe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4" Type="http://schemas.openxmlformats.org/officeDocument/2006/relationships/image" Target="../media/image1.jpe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4.xml.rels><?xml version="1.0" encoding="UTF-8" standalone="yes"?>
<Relationships xmlns="http://schemas.openxmlformats.org/package/2006/relationships"><Relationship Id="rId3" Type="http://schemas.openxmlformats.org/officeDocument/2006/relationships/chart" Target="../charts/chart8.xml"/><Relationship Id="rId4" Type="http://schemas.openxmlformats.org/officeDocument/2006/relationships/image" Target="../media/image1.jpeg"/><Relationship Id="rId5" Type="http://schemas.openxmlformats.org/officeDocument/2006/relationships/slide" Target="slide20.xml"/><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hyperlink" Target="http://scorecard.cccco.edu" TargetMode="External"/><Relationship Id="rId4" Type="http://schemas.openxmlformats.org/officeDocument/2006/relationships/hyperlink" Target="http://www.foothill.edu" TargetMode="External"/><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slide" Target="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slide" Target="slide15.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4" Type="http://schemas.openxmlformats.org/officeDocument/2006/relationships/image" Target="../media/image1.jpe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4" Type="http://schemas.openxmlformats.org/officeDocument/2006/relationships/image" Target="../media/image1.jpe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 Id="rId3"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 Id="rId3"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slide" Target="slide18.xm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2014 Student Success Scorecard</a:t>
            </a:r>
            <a:endParaRPr lang="en-US" dirty="0"/>
          </a:p>
        </p:txBody>
      </p:sp>
      <p:sp>
        <p:nvSpPr>
          <p:cNvPr id="3" name="Subtitle 2"/>
          <p:cNvSpPr>
            <a:spLocks noGrp="1"/>
          </p:cNvSpPr>
          <p:nvPr>
            <p:ph type="subTitle" idx="1"/>
          </p:nvPr>
        </p:nvSpPr>
        <p:spPr/>
        <p:txBody>
          <a:bodyPr/>
          <a:lstStyle/>
          <a:p>
            <a:r>
              <a:rPr lang="en-US" dirty="0" smtClean="0"/>
              <a:t>PaRC Presentation</a:t>
            </a:r>
          </a:p>
          <a:p>
            <a:r>
              <a:rPr lang="en-US" dirty="0" smtClean="0"/>
              <a:t>May 7, 2014</a:t>
            </a:r>
            <a:endParaRPr lang="en-US" dirty="0"/>
          </a:p>
        </p:txBody>
      </p:sp>
      <p:sp>
        <p:nvSpPr>
          <p:cNvPr id="6" name="TextBox 5"/>
          <p:cNvSpPr txBox="1"/>
          <p:nvPr/>
        </p:nvSpPr>
        <p:spPr>
          <a:xfrm>
            <a:off x="7487700" y="5933805"/>
            <a:ext cx="970499" cy="646331"/>
          </a:xfrm>
          <a:prstGeom prst="rect">
            <a:avLst/>
          </a:prstGeom>
          <a:noFill/>
        </p:spPr>
        <p:txBody>
          <a:bodyPr wrap="square" rtlCol="0">
            <a:spAutoFit/>
          </a:bodyPr>
          <a:lstStyle/>
          <a:p>
            <a:r>
              <a:rPr lang="en-US" dirty="0" smtClean="0"/>
              <a:t>E. Kuo</a:t>
            </a:r>
          </a:p>
          <a:p>
            <a:r>
              <a:rPr lang="en-US" dirty="0" smtClean="0"/>
              <a:t>FH IR&amp;P</a:t>
            </a:r>
            <a:endParaRPr lang="en-US" dirty="0"/>
          </a:p>
        </p:txBody>
      </p:sp>
      <p:sp>
        <p:nvSpPr>
          <p:cNvPr id="7" name="TextBox 6"/>
          <p:cNvSpPr txBox="1"/>
          <p:nvPr/>
        </p:nvSpPr>
        <p:spPr>
          <a:xfrm>
            <a:off x="151649" y="5980041"/>
            <a:ext cx="7184401" cy="338554"/>
          </a:xfrm>
          <a:prstGeom prst="rect">
            <a:avLst/>
          </a:prstGeom>
          <a:noFill/>
        </p:spPr>
        <p:txBody>
          <a:bodyPr wrap="square" rtlCol="0">
            <a:spAutoFit/>
          </a:bodyPr>
          <a:lstStyle/>
          <a:p>
            <a:r>
              <a:rPr lang="en-US" sz="1600" dirty="0" smtClean="0"/>
              <a:t>*Formerly known as the Accountability Reporting for Community Colleges (ARCC)</a:t>
            </a:r>
            <a:endParaRPr lang="en-US" sz="1600" dirty="0"/>
          </a:p>
        </p:txBody>
      </p:sp>
      <p:pic>
        <p:nvPicPr>
          <p:cNvPr id="9" name="Content Placeholder 3" descr="FH Logo-5.jpg"/>
          <p:cNvPicPr>
            <a:picLocks noChangeAspect="1"/>
          </p:cNvPicPr>
          <p:nvPr/>
        </p:nvPicPr>
        <p:blipFill>
          <a:blip r:embed="rId2" cstate="print"/>
          <a:stretch>
            <a:fillRect/>
          </a:stretch>
        </p:blipFill>
        <p:spPr>
          <a:xfrm>
            <a:off x="1415439" y="724854"/>
            <a:ext cx="6089904" cy="470916"/>
          </a:xfrm>
          <a:prstGeom prst="rect">
            <a:avLst/>
          </a:prstGeom>
        </p:spPr>
      </p:pic>
    </p:spTree>
    <p:extLst>
      <p:ext uri="{BB962C8B-B14F-4D97-AF65-F5344CB8AC3E}">
        <p14:creationId xmlns:p14="http://schemas.microsoft.com/office/powerpoint/2010/main" val="287543139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Basic Skills Education Progress </a:t>
            </a:r>
            <a:endParaRPr lang="en-US" sz="4400" b="1" dirty="0">
              <a:latin typeface="+mj-lt"/>
            </a:endParaRPr>
          </a:p>
        </p:txBody>
      </p:sp>
      <p:sp>
        <p:nvSpPr>
          <p:cNvPr id="4" name="Content Placeholder 3"/>
          <p:cNvSpPr>
            <a:spLocks noGrp="1"/>
          </p:cNvSpPr>
          <p:nvPr>
            <p:ph idx="1"/>
          </p:nvPr>
        </p:nvSpPr>
        <p:spPr/>
        <p:txBody>
          <a:bodyPr>
            <a:normAutofit lnSpcReduction="10000"/>
          </a:bodyPr>
          <a:lstStyle/>
          <a:p>
            <a:r>
              <a:rPr lang="en-US" dirty="0" smtClean="0"/>
              <a:t>Who’s in the cohort?</a:t>
            </a:r>
          </a:p>
          <a:p>
            <a:pPr lvl="1"/>
            <a:r>
              <a:rPr lang="en-US" dirty="0" smtClean="0"/>
              <a:t>Attempt a credit course below transfer level in 2007-08</a:t>
            </a:r>
          </a:p>
          <a:p>
            <a:r>
              <a:rPr lang="en-US" dirty="0" smtClean="0"/>
              <a:t>What’s the cohort outcome?</a:t>
            </a:r>
          </a:p>
          <a:p>
            <a:pPr lvl="1"/>
            <a:r>
              <a:rPr lang="en-US" dirty="0" smtClean="0"/>
              <a:t>Math: pass a college-level Math course within 6 years (includes degree and transfer applicable)</a:t>
            </a:r>
          </a:p>
          <a:p>
            <a:pPr lvl="1"/>
            <a:r>
              <a:rPr lang="en-US" dirty="0" smtClean="0"/>
              <a:t>English: pass a college-level English course within 6 years</a:t>
            </a:r>
          </a:p>
          <a:p>
            <a:pPr lvl="1"/>
            <a:r>
              <a:rPr lang="en-US" dirty="0" smtClean="0"/>
              <a:t>ESL: pass the ESL sequence or a college-level English within 6 years</a:t>
            </a:r>
            <a:endParaRPr lang="en-US" dirty="0"/>
          </a:p>
        </p:txBody>
      </p:sp>
      <p:pic>
        <p:nvPicPr>
          <p:cNvPr id="9" name="Picture 8" descr="FH Logo-5.jpg"/>
          <p:cNvPicPr>
            <a:picLocks noChangeAspect="1"/>
          </p:cNvPicPr>
          <p:nvPr/>
        </p:nvPicPr>
        <p:blipFill>
          <a:blip r:embed="rId3"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399702766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2278595139"/>
              </p:ext>
            </p:extLst>
          </p:nvPr>
        </p:nvGraphicFramePr>
        <p:xfrm>
          <a:off x="457200" y="1417638"/>
          <a:ext cx="8229600" cy="4708525"/>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Math</a:t>
            </a:r>
            <a:endParaRPr lang="en-US" sz="4400" b="1" dirty="0">
              <a:latin typeface="+mj-lt"/>
            </a:endParaRPr>
          </a:p>
        </p:txBody>
      </p:sp>
      <p:sp>
        <p:nvSpPr>
          <p:cNvPr id="5" name="TextBox 4"/>
          <p:cNvSpPr txBox="1"/>
          <p:nvPr/>
        </p:nvSpPr>
        <p:spPr>
          <a:xfrm>
            <a:off x="956867" y="3062867"/>
            <a:ext cx="2404216" cy="369332"/>
          </a:xfrm>
          <a:prstGeom prst="rect">
            <a:avLst/>
          </a:prstGeom>
          <a:noFill/>
        </p:spPr>
        <p:txBody>
          <a:bodyPr wrap="square" rtlCol="0">
            <a:spAutoFit/>
          </a:bodyPr>
          <a:lstStyle/>
          <a:p>
            <a:r>
              <a:rPr lang="en-US" dirty="0" smtClean="0"/>
              <a:t> </a:t>
            </a:r>
            <a:r>
              <a:rPr lang="en-US" dirty="0" smtClean="0">
                <a:solidFill>
                  <a:srgbClr val="7030A0"/>
                </a:solidFill>
              </a:rPr>
              <a:t>FH African American</a:t>
            </a:r>
            <a:endParaRPr lang="en-US" dirty="0">
              <a:solidFill>
                <a:srgbClr val="7030A0"/>
              </a:solidFill>
            </a:endParaRPr>
          </a:p>
        </p:txBody>
      </p:sp>
      <p:sp>
        <p:nvSpPr>
          <p:cNvPr id="9" name="TextBox 8"/>
          <p:cNvSpPr txBox="1"/>
          <p:nvPr/>
        </p:nvSpPr>
        <p:spPr>
          <a:xfrm>
            <a:off x="1670305" y="3928168"/>
            <a:ext cx="2322551" cy="369332"/>
          </a:xfrm>
          <a:prstGeom prst="rect">
            <a:avLst/>
          </a:prstGeom>
          <a:noFill/>
        </p:spPr>
        <p:txBody>
          <a:bodyPr wrap="square" rtlCol="0">
            <a:spAutoFit/>
          </a:bodyPr>
          <a:lstStyle/>
          <a:p>
            <a:r>
              <a:rPr lang="en-US" dirty="0" smtClean="0"/>
              <a:t>47 African Americans</a:t>
            </a:r>
            <a:endParaRPr lang="en-US" dirty="0"/>
          </a:p>
        </p:txBody>
      </p:sp>
      <p:sp>
        <p:nvSpPr>
          <p:cNvPr id="10" name="TextBox 9"/>
          <p:cNvSpPr txBox="1"/>
          <p:nvPr/>
        </p:nvSpPr>
        <p:spPr>
          <a:xfrm>
            <a:off x="1664509" y="4140384"/>
            <a:ext cx="1683902" cy="369332"/>
          </a:xfrm>
          <a:prstGeom prst="rect">
            <a:avLst/>
          </a:prstGeom>
          <a:noFill/>
        </p:spPr>
        <p:txBody>
          <a:bodyPr wrap="square" rtlCol="0">
            <a:spAutoFit/>
          </a:bodyPr>
          <a:lstStyle/>
          <a:p>
            <a:r>
              <a:rPr lang="en-US" dirty="0" smtClean="0"/>
              <a:t>42 Asians</a:t>
            </a:r>
            <a:endParaRPr lang="en-US" dirty="0"/>
          </a:p>
        </p:txBody>
      </p:sp>
      <p:sp>
        <p:nvSpPr>
          <p:cNvPr id="11" name="TextBox 10"/>
          <p:cNvSpPr txBox="1"/>
          <p:nvPr/>
        </p:nvSpPr>
        <p:spPr>
          <a:xfrm>
            <a:off x="4377758" y="3941036"/>
            <a:ext cx="1520519" cy="369332"/>
          </a:xfrm>
          <a:prstGeom prst="rect">
            <a:avLst/>
          </a:prstGeom>
          <a:noFill/>
        </p:spPr>
        <p:txBody>
          <a:bodyPr wrap="square" rtlCol="0">
            <a:spAutoFit/>
          </a:bodyPr>
          <a:lstStyle/>
          <a:p>
            <a:r>
              <a:rPr lang="en-US" dirty="0" smtClean="0"/>
              <a:t>20 Filipinos</a:t>
            </a:r>
            <a:endParaRPr lang="en-US" dirty="0"/>
          </a:p>
        </p:txBody>
      </p:sp>
      <p:sp>
        <p:nvSpPr>
          <p:cNvPr id="12" name="TextBox 11"/>
          <p:cNvSpPr txBox="1"/>
          <p:nvPr/>
        </p:nvSpPr>
        <p:spPr>
          <a:xfrm>
            <a:off x="2871335" y="4149379"/>
            <a:ext cx="1625420" cy="369332"/>
          </a:xfrm>
          <a:prstGeom prst="rect">
            <a:avLst/>
          </a:prstGeom>
          <a:noFill/>
        </p:spPr>
        <p:txBody>
          <a:bodyPr wrap="square" rtlCol="0">
            <a:spAutoFit/>
          </a:bodyPr>
          <a:lstStyle/>
          <a:p>
            <a:r>
              <a:rPr lang="en-US" dirty="0" smtClean="0"/>
              <a:t>148 Latino/as</a:t>
            </a:r>
            <a:endParaRPr lang="en-US" dirty="0"/>
          </a:p>
        </p:txBody>
      </p:sp>
      <p:sp>
        <p:nvSpPr>
          <p:cNvPr id="14" name="TextBox 13"/>
          <p:cNvSpPr txBox="1"/>
          <p:nvPr/>
        </p:nvSpPr>
        <p:spPr>
          <a:xfrm>
            <a:off x="4380449" y="4180167"/>
            <a:ext cx="1370138" cy="369332"/>
          </a:xfrm>
          <a:prstGeom prst="rect">
            <a:avLst/>
          </a:prstGeom>
          <a:noFill/>
        </p:spPr>
        <p:txBody>
          <a:bodyPr wrap="square" rtlCol="0">
            <a:spAutoFit/>
          </a:bodyPr>
          <a:lstStyle/>
          <a:p>
            <a:r>
              <a:rPr lang="en-US" dirty="0" smtClean="0"/>
              <a:t>237 Whites</a:t>
            </a:r>
            <a:endParaRPr lang="en-US" dirty="0"/>
          </a:p>
        </p:txBody>
      </p:sp>
      <p:sp>
        <p:nvSpPr>
          <p:cNvPr id="15" name="TextBox 14"/>
          <p:cNvSpPr txBox="1"/>
          <p:nvPr/>
        </p:nvSpPr>
        <p:spPr>
          <a:xfrm>
            <a:off x="7797307" y="2337084"/>
            <a:ext cx="902286" cy="369332"/>
          </a:xfrm>
          <a:prstGeom prst="rect">
            <a:avLst/>
          </a:prstGeom>
          <a:noFill/>
        </p:spPr>
        <p:txBody>
          <a:bodyPr wrap="square" rtlCol="0">
            <a:spAutoFit/>
          </a:bodyPr>
          <a:lstStyle/>
          <a:p>
            <a:r>
              <a:rPr lang="en-US" dirty="0" smtClean="0">
                <a:solidFill>
                  <a:schemeClr val="tx2"/>
                </a:solidFill>
              </a:rPr>
              <a:t>Foothill</a:t>
            </a:r>
            <a:endParaRPr lang="en-US" dirty="0">
              <a:solidFill>
                <a:schemeClr val="tx2"/>
              </a:solidFill>
            </a:endParaRPr>
          </a:p>
        </p:txBody>
      </p:sp>
      <p:sp>
        <p:nvSpPr>
          <p:cNvPr id="16" name="TextBox 15"/>
          <p:cNvSpPr txBox="1"/>
          <p:nvPr/>
        </p:nvSpPr>
        <p:spPr>
          <a:xfrm>
            <a:off x="877155" y="1867634"/>
            <a:ext cx="1370888" cy="369332"/>
          </a:xfrm>
          <a:prstGeom prst="rect">
            <a:avLst/>
          </a:prstGeom>
          <a:noFill/>
        </p:spPr>
        <p:txBody>
          <a:bodyPr wrap="square" rtlCol="0">
            <a:spAutoFit/>
          </a:bodyPr>
          <a:lstStyle/>
          <a:p>
            <a:r>
              <a:rPr lang="en-US" dirty="0" smtClean="0">
                <a:solidFill>
                  <a:schemeClr val="accent5"/>
                </a:solidFill>
              </a:rPr>
              <a:t>FH Filipino</a:t>
            </a:r>
            <a:endParaRPr lang="en-US" dirty="0">
              <a:solidFill>
                <a:schemeClr val="accent5"/>
              </a:solidFill>
            </a:endParaRPr>
          </a:p>
        </p:txBody>
      </p:sp>
      <p:sp>
        <p:nvSpPr>
          <p:cNvPr id="17" name="TextBox 16"/>
          <p:cNvSpPr txBox="1"/>
          <p:nvPr/>
        </p:nvSpPr>
        <p:spPr>
          <a:xfrm>
            <a:off x="5685237" y="3605766"/>
            <a:ext cx="3458763"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What’s being counted in 2007-08? </a:t>
            </a:r>
            <a:endParaRPr lang="en-US" dirty="0"/>
          </a:p>
        </p:txBody>
      </p:sp>
      <p:sp>
        <p:nvSpPr>
          <p:cNvPr id="18" name="TextBox 17"/>
          <p:cNvSpPr txBox="1"/>
          <p:nvPr/>
        </p:nvSpPr>
        <p:spPr>
          <a:xfrm>
            <a:off x="5998531" y="3955732"/>
            <a:ext cx="2973191" cy="646331"/>
          </a:xfrm>
          <a:prstGeom prst="rect">
            <a:avLst/>
          </a:prstGeom>
          <a:noFill/>
        </p:spPr>
        <p:txBody>
          <a:bodyPr wrap="square" rtlCol="0">
            <a:spAutoFit/>
          </a:bodyPr>
          <a:lstStyle/>
          <a:p>
            <a:r>
              <a:rPr lang="en-US" dirty="0" smtClean="0"/>
              <a:t>Primarily Math 101 and Math My Way (230, 231, 235)</a:t>
            </a:r>
            <a:endParaRPr lang="en-US" dirty="0"/>
          </a:p>
        </p:txBody>
      </p:sp>
      <p:sp>
        <p:nvSpPr>
          <p:cNvPr id="19" name="TextBox 18"/>
          <p:cNvSpPr txBox="1"/>
          <p:nvPr/>
        </p:nvSpPr>
        <p:spPr>
          <a:xfrm>
            <a:off x="7787335" y="3236434"/>
            <a:ext cx="833570" cy="369332"/>
          </a:xfrm>
          <a:prstGeom prst="rect">
            <a:avLst/>
          </a:prstGeom>
          <a:noFill/>
        </p:spPr>
        <p:txBody>
          <a:bodyPr wrap="square" rtlCol="0">
            <a:spAutoFit/>
          </a:bodyPr>
          <a:lstStyle/>
          <a:p>
            <a:r>
              <a:rPr lang="en-US" dirty="0" smtClean="0">
                <a:solidFill>
                  <a:srgbClr val="C00000"/>
                </a:solidFill>
              </a:rPr>
              <a:t>State</a:t>
            </a:r>
            <a:endParaRPr lang="en-US" dirty="0">
              <a:solidFill>
                <a:srgbClr val="C00000"/>
              </a:solidFill>
            </a:endParaRPr>
          </a:p>
        </p:txBody>
      </p:sp>
      <p:sp>
        <p:nvSpPr>
          <p:cNvPr id="20" name="TextBox 19"/>
          <p:cNvSpPr txBox="1"/>
          <p:nvPr/>
        </p:nvSpPr>
        <p:spPr>
          <a:xfrm>
            <a:off x="974325" y="1637612"/>
            <a:ext cx="1047464" cy="369332"/>
          </a:xfrm>
          <a:prstGeom prst="rect">
            <a:avLst/>
          </a:prstGeom>
          <a:noFill/>
        </p:spPr>
        <p:txBody>
          <a:bodyPr wrap="square" rtlCol="0">
            <a:spAutoFit/>
          </a:bodyPr>
          <a:lstStyle/>
          <a:p>
            <a:r>
              <a:rPr lang="en-US" dirty="0" smtClean="0">
                <a:solidFill>
                  <a:schemeClr val="accent6">
                    <a:lumMod val="75000"/>
                  </a:schemeClr>
                </a:solidFill>
              </a:rPr>
              <a:t>FH Asian</a:t>
            </a:r>
            <a:endParaRPr lang="en-US" dirty="0">
              <a:solidFill>
                <a:schemeClr val="accent6">
                  <a:lumMod val="75000"/>
                </a:schemeClr>
              </a:solidFill>
            </a:endParaRPr>
          </a:p>
        </p:txBody>
      </p:sp>
      <p:sp>
        <p:nvSpPr>
          <p:cNvPr id="22" name="TextBox 21"/>
          <p:cNvSpPr txBox="1"/>
          <p:nvPr/>
        </p:nvSpPr>
        <p:spPr>
          <a:xfrm>
            <a:off x="888178" y="2141200"/>
            <a:ext cx="1219757" cy="369332"/>
          </a:xfrm>
          <a:prstGeom prst="rect">
            <a:avLst/>
          </a:prstGeom>
          <a:noFill/>
        </p:spPr>
        <p:txBody>
          <a:bodyPr wrap="square" rtlCol="0">
            <a:spAutoFit/>
          </a:bodyPr>
          <a:lstStyle/>
          <a:p>
            <a:r>
              <a:rPr lang="en-US" dirty="0" smtClean="0">
                <a:solidFill>
                  <a:schemeClr val="accent1">
                    <a:lumMod val="60000"/>
                    <a:lumOff val="40000"/>
                  </a:schemeClr>
                </a:solidFill>
              </a:rPr>
              <a:t>FH White</a:t>
            </a:r>
            <a:endParaRPr lang="en-US" dirty="0">
              <a:solidFill>
                <a:schemeClr val="accent1">
                  <a:lumMod val="60000"/>
                  <a:lumOff val="40000"/>
                </a:schemeClr>
              </a:solidFill>
            </a:endParaRPr>
          </a:p>
        </p:txBody>
      </p:sp>
      <p:sp>
        <p:nvSpPr>
          <p:cNvPr id="23" name="TextBox 22"/>
          <p:cNvSpPr txBox="1"/>
          <p:nvPr/>
        </p:nvSpPr>
        <p:spPr>
          <a:xfrm>
            <a:off x="821342" y="2756906"/>
            <a:ext cx="1353430" cy="369332"/>
          </a:xfrm>
          <a:prstGeom prst="rect">
            <a:avLst/>
          </a:prstGeom>
          <a:noFill/>
        </p:spPr>
        <p:txBody>
          <a:bodyPr wrap="square" rtlCol="0">
            <a:spAutoFit/>
          </a:bodyPr>
          <a:lstStyle/>
          <a:p>
            <a:r>
              <a:rPr lang="en-US" dirty="0" smtClean="0">
                <a:solidFill>
                  <a:schemeClr val="accent3">
                    <a:lumMod val="75000"/>
                  </a:schemeClr>
                </a:solidFill>
              </a:rPr>
              <a:t>FH Latino</a:t>
            </a:r>
            <a:endParaRPr lang="en-US" dirty="0">
              <a:solidFill>
                <a:schemeClr val="accent3">
                  <a:lumMod val="75000"/>
                </a:schemeClr>
              </a:solidFill>
            </a:endParaRPr>
          </a:p>
        </p:txBody>
      </p:sp>
      <p:sp>
        <p:nvSpPr>
          <p:cNvPr id="24" name="TextBox 23"/>
          <p:cNvSpPr txBox="1"/>
          <p:nvPr/>
        </p:nvSpPr>
        <p:spPr>
          <a:xfrm>
            <a:off x="1280840" y="4431648"/>
            <a:ext cx="1142341" cy="369332"/>
          </a:xfrm>
          <a:prstGeom prst="rect">
            <a:avLst/>
          </a:prstGeom>
          <a:noFill/>
        </p:spPr>
        <p:txBody>
          <a:bodyPr wrap="square" rtlCol="0">
            <a:spAutoFit/>
          </a:bodyPr>
          <a:lstStyle/>
          <a:p>
            <a:r>
              <a:rPr lang="en-US" u="sng" dirty="0" smtClean="0"/>
              <a:t>Total 564</a:t>
            </a:r>
            <a:endParaRPr lang="en-US" u="sng" dirty="0"/>
          </a:p>
        </p:txBody>
      </p:sp>
      <p:sp>
        <p:nvSpPr>
          <p:cNvPr id="25" name="TextBox 24"/>
          <p:cNvSpPr txBox="1"/>
          <p:nvPr/>
        </p:nvSpPr>
        <p:spPr>
          <a:xfrm>
            <a:off x="5404693" y="1221303"/>
            <a:ext cx="3207754"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Cohort size decreased from a high of 918 students in 2003-04 </a:t>
            </a:r>
            <a:endParaRPr lang="en-US" dirty="0"/>
          </a:p>
        </p:txBody>
      </p:sp>
      <p:pic>
        <p:nvPicPr>
          <p:cNvPr id="30" name="Picture 29" descr="FH Logo-5.jpg"/>
          <p:cNvPicPr>
            <a:picLocks noChangeAspect="1"/>
          </p:cNvPicPr>
          <p:nvPr/>
        </p:nvPicPr>
        <p:blipFill>
          <a:blip r:embed="rId4" cstate="print"/>
          <a:stretch>
            <a:fillRect/>
          </a:stretch>
        </p:blipFill>
        <p:spPr>
          <a:xfrm>
            <a:off x="2725702" y="6239496"/>
            <a:ext cx="3547517" cy="274320"/>
          </a:xfrm>
          <a:prstGeom prst="rect">
            <a:avLst/>
          </a:prstGeom>
        </p:spPr>
      </p:pic>
      <p:sp>
        <p:nvSpPr>
          <p:cNvPr id="4" name="TextBox 3"/>
          <p:cNvSpPr txBox="1"/>
          <p:nvPr/>
        </p:nvSpPr>
        <p:spPr>
          <a:xfrm>
            <a:off x="1280840" y="3605766"/>
            <a:ext cx="3920343"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Who’s being counted at FH in 2007-08?</a:t>
            </a:r>
            <a:endParaRPr lang="en-US" dirty="0"/>
          </a:p>
        </p:txBody>
      </p:sp>
      <p:sp>
        <p:nvSpPr>
          <p:cNvPr id="26" name="TextBox 25"/>
          <p:cNvSpPr txBox="1"/>
          <p:nvPr/>
        </p:nvSpPr>
        <p:spPr>
          <a:xfrm>
            <a:off x="2423181" y="4518711"/>
            <a:ext cx="5011289"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African American rates increased by 4-percentage points from previous year cohort</a:t>
            </a:r>
            <a:endParaRPr lang="en-US" dirty="0"/>
          </a:p>
        </p:txBody>
      </p:sp>
    </p:spTree>
    <p:extLst>
      <p:ext uri="{BB962C8B-B14F-4D97-AF65-F5344CB8AC3E}">
        <p14:creationId xmlns:p14="http://schemas.microsoft.com/office/powerpoint/2010/main" val="7929375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graphicEl>
                                              <a:chart seriesIdx="-3" categoryIdx="-3" bldStep="gridLegend"/>
                                            </p:graphicEl>
                                          </p:spTgt>
                                        </p:tgtEl>
                                        <p:attrNameLst>
                                          <p:attrName>style.visibility</p:attrName>
                                        </p:attrNameLst>
                                      </p:cBhvr>
                                      <p:to>
                                        <p:strVal val="visible"/>
                                      </p:to>
                                    </p:set>
                                    <p:animEffect transition="in" filter="wipe(left)">
                                      <p:cBhvr>
                                        <p:cTn id="7" dur="2000"/>
                                        <p:tgtEl>
                                          <p:spTgt spid="3">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graphicEl>
                                              <a:chart seriesIdx="0" categoryIdx="-4" bldStep="series"/>
                                            </p:graphicEl>
                                          </p:spTgt>
                                        </p:tgtEl>
                                        <p:attrNameLst>
                                          <p:attrName>style.visibility</p:attrName>
                                        </p:attrNameLst>
                                      </p:cBhvr>
                                      <p:to>
                                        <p:strVal val="visible"/>
                                      </p:to>
                                    </p:set>
                                    <p:animEffect transition="in" filter="wipe(left)">
                                      <p:cBhvr>
                                        <p:cTn id="12" dur="2000"/>
                                        <p:tgtEl>
                                          <p:spTgt spid="3">
                                            <p:graphicEl>
                                              <a:chart seriesIdx="0" categoryIdx="-4" bldStep="series"/>
                                            </p:graphicEl>
                                          </p:spTgt>
                                        </p:tgtEl>
                                      </p:cBhvr>
                                    </p:animEffect>
                                  </p:childTnLst>
                                </p:cTn>
                              </p:par>
                            </p:childTnLst>
                          </p:cTn>
                        </p:par>
                        <p:par>
                          <p:cTn id="13" fill="hold">
                            <p:stCondLst>
                              <p:cond delay="2000"/>
                            </p:stCondLst>
                            <p:childTnLst>
                              <p:par>
                                <p:cTn id="14" presetID="22" presetClass="entr" presetSubtype="8" fill="hold" grpId="0" nodeType="afterEffect">
                                  <p:stCondLst>
                                    <p:cond delay="2000"/>
                                  </p:stCondLst>
                                  <p:childTnLst>
                                    <p:set>
                                      <p:cBhvr>
                                        <p:cTn id="15" dur="1" fill="hold">
                                          <p:stCondLst>
                                            <p:cond delay="0"/>
                                          </p:stCondLst>
                                        </p:cTn>
                                        <p:tgtEl>
                                          <p:spTgt spid="3">
                                            <p:graphicEl>
                                              <a:chart seriesIdx="1" categoryIdx="-4" bldStep="series"/>
                                            </p:graphicEl>
                                          </p:spTgt>
                                        </p:tgtEl>
                                        <p:attrNameLst>
                                          <p:attrName>style.visibility</p:attrName>
                                        </p:attrNameLst>
                                      </p:cBhvr>
                                      <p:to>
                                        <p:strVal val="visible"/>
                                      </p:to>
                                    </p:set>
                                    <p:animEffect transition="in" filter="wipe(left)">
                                      <p:cBhvr>
                                        <p:cTn id="16" dur="3000"/>
                                        <p:tgtEl>
                                          <p:spTgt spid="3">
                                            <p:graphicEl>
                                              <a:chart seriesIdx="1" categoryIdx="-4" bldStep="series"/>
                                            </p:graphicEl>
                                          </p:spTgt>
                                        </p:tgtEl>
                                      </p:cBhvr>
                                    </p:animEffect>
                                  </p:childTnLst>
                                </p:cTn>
                              </p:par>
                            </p:childTnLst>
                          </p:cTn>
                        </p:par>
                        <p:par>
                          <p:cTn id="17" fill="hold">
                            <p:stCondLst>
                              <p:cond delay="7000"/>
                            </p:stCondLst>
                            <p:childTnLst>
                              <p:par>
                                <p:cTn id="18" presetID="22" presetClass="entr" presetSubtype="8" fill="hold" grpId="0" nodeType="afterEffect">
                                  <p:stCondLst>
                                    <p:cond delay="2000"/>
                                  </p:stCondLst>
                                  <p:childTnLst>
                                    <p:set>
                                      <p:cBhvr>
                                        <p:cTn id="19" dur="1" fill="hold">
                                          <p:stCondLst>
                                            <p:cond delay="0"/>
                                          </p:stCondLst>
                                        </p:cTn>
                                        <p:tgtEl>
                                          <p:spTgt spid="3">
                                            <p:graphicEl>
                                              <a:chart seriesIdx="2" categoryIdx="-4" bldStep="series"/>
                                            </p:graphicEl>
                                          </p:spTgt>
                                        </p:tgtEl>
                                        <p:attrNameLst>
                                          <p:attrName>style.visibility</p:attrName>
                                        </p:attrNameLst>
                                      </p:cBhvr>
                                      <p:to>
                                        <p:strVal val="visible"/>
                                      </p:to>
                                    </p:set>
                                    <p:animEffect transition="in" filter="wipe(left)">
                                      <p:cBhvr>
                                        <p:cTn id="20" dur="3000"/>
                                        <p:tgtEl>
                                          <p:spTgt spid="3">
                                            <p:graphicEl>
                                              <a:chart seriesIdx="2" categoryIdx="-4" bldStep="series"/>
                                            </p:graphicEl>
                                          </p:spTgt>
                                        </p:tgtEl>
                                      </p:cBhvr>
                                    </p:animEffect>
                                  </p:childTnLst>
                                </p:cTn>
                              </p:par>
                            </p:childTnLst>
                          </p:cTn>
                        </p:par>
                        <p:par>
                          <p:cTn id="21" fill="hold">
                            <p:stCondLst>
                              <p:cond delay="12000"/>
                            </p:stCondLst>
                            <p:childTnLst>
                              <p:par>
                                <p:cTn id="22" presetID="22" presetClass="entr" presetSubtype="8" fill="hold" grpId="0" nodeType="afterEffect">
                                  <p:stCondLst>
                                    <p:cond delay="2500"/>
                                  </p:stCondLst>
                                  <p:childTnLst>
                                    <p:set>
                                      <p:cBhvr>
                                        <p:cTn id="23" dur="1" fill="hold">
                                          <p:stCondLst>
                                            <p:cond delay="0"/>
                                          </p:stCondLst>
                                        </p:cTn>
                                        <p:tgtEl>
                                          <p:spTgt spid="3">
                                            <p:graphicEl>
                                              <a:chart seriesIdx="3" categoryIdx="-4" bldStep="series"/>
                                            </p:graphicEl>
                                          </p:spTgt>
                                        </p:tgtEl>
                                        <p:attrNameLst>
                                          <p:attrName>style.visibility</p:attrName>
                                        </p:attrNameLst>
                                      </p:cBhvr>
                                      <p:to>
                                        <p:strVal val="visible"/>
                                      </p:to>
                                    </p:set>
                                    <p:animEffect transition="in" filter="wipe(left)">
                                      <p:cBhvr>
                                        <p:cTn id="24" dur="3000"/>
                                        <p:tgtEl>
                                          <p:spTgt spid="3">
                                            <p:graphicEl>
                                              <a:chart seriesIdx="3" categoryIdx="-4" bldStep="series"/>
                                            </p:graphicEl>
                                          </p:spTgt>
                                        </p:tgtEl>
                                      </p:cBhvr>
                                    </p:animEffect>
                                  </p:childTnLst>
                                </p:cTn>
                              </p:par>
                            </p:childTnLst>
                          </p:cTn>
                        </p:par>
                        <p:par>
                          <p:cTn id="25" fill="hold">
                            <p:stCondLst>
                              <p:cond delay="17500"/>
                            </p:stCondLst>
                            <p:childTnLst>
                              <p:par>
                                <p:cTn id="26" presetID="22" presetClass="entr" presetSubtype="8" fill="hold" grpId="0" nodeType="afterEffect">
                                  <p:stCondLst>
                                    <p:cond delay="2500"/>
                                  </p:stCondLst>
                                  <p:childTnLst>
                                    <p:set>
                                      <p:cBhvr>
                                        <p:cTn id="27" dur="1" fill="hold">
                                          <p:stCondLst>
                                            <p:cond delay="0"/>
                                          </p:stCondLst>
                                        </p:cTn>
                                        <p:tgtEl>
                                          <p:spTgt spid="3">
                                            <p:graphicEl>
                                              <a:chart seriesIdx="4" categoryIdx="-4" bldStep="series"/>
                                            </p:graphicEl>
                                          </p:spTgt>
                                        </p:tgtEl>
                                        <p:attrNameLst>
                                          <p:attrName>style.visibility</p:attrName>
                                        </p:attrNameLst>
                                      </p:cBhvr>
                                      <p:to>
                                        <p:strVal val="visible"/>
                                      </p:to>
                                    </p:set>
                                    <p:animEffect transition="in" filter="wipe(left)">
                                      <p:cBhvr>
                                        <p:cTn id="28" dur="3000"/>
                                        <p:tgtEl>
                                          <p:spTgt spid="3">
                                            <p:graphicEl>
                                              <a:chart seriesIdx="4" categoryIdx="-4" bldStep="series"/>
                                            </p:graphicEl>
                                          </p:spTgt>
                                        </p:tgtEl>
                                      </p:cBhvr>
                                    </p:animEffect>
                                  </p:childTnLst>
                                </p:cTn>
                              </p:par>
                            </p:childTnLst>
                          </p:cTn>
                        </p:par>
                        <p:par>
                          <p:cTn id="29" fill="hold">
                            <p:stCondLst>
                              <p:cond delay="23000"/>
                            </p:stCondLst>
                            <p:childTnLst>
                              <p:par>
                                <p:cTn id="30" presetID="22" presetClass="entr" presetSubtype="8" fill="hold" grpId="0" nodeType="afterEffect">
                                  <p:stCondLst>
                                    <p:cond delay="2500"/>
                                  </p:stCondLst>
                                  <p:childTnLst>
                                    <p:set>
                                      <p:cBhvr>
                                        <p:cTn id="31" dur="1" fill="hold">
                                          <p:stCondLst>
                                            <p:cond delay="0"/>
                                          </p:stCondLst>
                                        </p:cTn>
                                        <p:tgtEl>
                                          <p:spTgt spid="3">
                                            <p:graphicEl>
                                              <a:chart seriesIdx="5" categoryIdx="-4" bldStep="series"/>
                                            </p:graphicEl>
                                          </p:spTgt>
                                        </p:tgtEl>
                                        <p:attrNameLst>
                                          <p:attrName>style.visibility</p:attrName>
                                        </p:attrNameLst>
                                      </p:cBhvr>
                                      <p:to>
                                        <p:strVal val="visible"/>
                                      </p:to>
                                    </p:set>
                                    <p:animEffect transition="in" filter="wipe(left)">
                                      <p:cBhvr>
                                        <p:cTn id="32" dur="3000"/>
                                        <p:tgtEl>
                                          <p:spTgt spid="3">
                                            <p:graphicEl>
                                              <a:chart seriesIdx="5" categoryIdx="-4" bldStep="series"/>
                                            </p:graphicEl>
                                          </p:spTgt>
                                        </p:tgtEl>
                                      </p:cBhvr>
                                    </p:animEffect>
                                  </p:childTnLst>
                                </p:cTn>
                              </p:par>
                            </p:childTnLst>
                          </p:cTn>
                        </p:par>
                        <p:par>
                          <p:cTn id="33" fill="hold">
                            <p:stCondLst>
                              <p:cond delay="28500"/>
                            </p:stCondLst>
                            <p:childTnLst>
                              <p:par>
                                <p:cTn id="34" presetID="22" presetClass="entr" presetSubtype="8" fill="hold" grpId="0" nodeType="afterEffect">
                                  <p:stCondLst>
                                    <p:cond delay="2500"/>
                                  </p:stCondLst>
                                  <p:childTnLst>
                                    <p:set>
                                      <p:cBhvr>
                                        <p:cTn id="35" dur="1" fill="hold">
                                          <p:stCondLst>
                                            <p:cond delay="0"/>
                                          </p:stCondLst>
                                        </p:cTn>
                                        <p:tgtEl>
                                          <p:spTgt spid="3">
                                            <p:graphicEl>
                                              <a:chart seriesIdx="6" categoryIdx="-4" bldStep="series"/>
                                            </p:graphicEl>
                                          </p:spTgt>
                                        </p:tgtEl>
                                        <p:attrNameLst>
                                          <p:attrName>style.visibility</p:attrName>
                                        </p:attrNameLst>
                                      </p:cBhvr>
                                      <p:to>
                                        <p:strVal val="visible"/>
                                      </p:to>
                                    </p:set>
                                    <p:animEffect transition="in" filter="wipe(left)">
                                      <p:cBhvr>
                                        <p:cTn id="36" dur="3000"/>
                                        <p:tgtEl>
                                          <p:spTgt spid="3">
                                            <p:graphicEl>
                                              <a:chart seriesIdx="6" categoryIdx="-4" bldStep="series"/>
                                            </p:graphicEl>
                                          </p:spTgt>
                                        </p:tgtEl>
                                      </p:cBhvr>
                                    </p:animEffect>
                                  </p:childTnLst>
                                </p:cTn>
                              </p:par>
                              <p:par>
                                <p:cTn id="37" presetID="1" presetClass="entr" presetSubtype="0" fill="hold" grpId="0" nodeType="withEffect">
                                  <p:stCondLst>
                                    <p:cond delay="1500"/>
                                  </p:stCondLst>
                                  <p:childTnLst>
                                    <p:set>
                                      <p:cBhvr>
                                        <p:cTn id="38" dur="1" fill="hold">
                                          <p:stCondLst>
                                            <p:cond delay="0"/>
                                          </p:stCondLst>
                                        </p:cTn>
                                        <p:tgtEl>
                                          <p:spTgt spid="17"/>
                                        </p:tgtEl>
                                        <p:attrNameLst>
                                          <p:attrName>style.visibility</p:attrName>
                                        </p:attrNameLst>
                                      </p:cBhvr>
                                      <p:to>
                                        <p:strVal val="visible"/>
                                      </p:to>
                                    </p:set>
                                  </p:childTnLst>
                                </p:cTn>
                              </p:par>
                            </p:childTnLst>
                          </p:cTn>
                        </p:par>
                        <p:par>
                          <p:cTn id="39" fill="hold">
                            <p:stCondLst>
                              <p:cond delay="34000"/>
                            </p:stCondLst>
                            <p:childTnLst>
                              <p:par>
                                <p:cTn id="40" presetID="1" presetClass="entr" presetSubtype="0" fill="hold" grpId="0" nodeType="afterEffect">
                                  <p:stCondLst>
                                    <p:cond delay="2000"/>
                                  </p:stCondLst>
                                  <p:childTnLst>
                                    <p:set>
                                      <p:cBhvr>
                                        <p:cTn id="41" dur="1" fill="hold">
                                          <p:stCondLst>
                                            <p:cond delay="0"/>
                                          </p:stCondLst>
                                        </p:cTn>
                                        <p:tgtEl>
                                          <p:spTgt spid="18"/>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4"/>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9"/>
                                        </p:tgtEl>
                                        <p:attrNameLst>
                                          <p:attrName>style.visibility</p:attrName>
                                        </p:attrNameLst>
                                      </p:cBhvr>
                                      <p:to>
                                        <p:strVal val="visible"/>
                                      </p:to>
                                    </p:set>
                                  </p:childTnLst>
                                </p:cTn>
                              </p:par>
                              <p:par>
                                <p:cTn id="50" presetID="1" presetClass="entr" presetSubtype="0" fill="hold" grpId="0" nodeType="withEffect">
                                  <p:stCondLst>
                                    <p:cond delay="0"/>
                                  </p:stCondLst>
                                  <p:childTnLst>
                                    <p:set>
                                      <p:cBhvr>
                                        <p:cTn id="51" dur="1" fill="hold">
                                          <p:stCondLst>
                                            <p:cond delay="0"/>
                                          </p:stCondLst>
                                        </p:cTn>
                                        <p:tgtEl>
                                          <p:spTgt spid="11"/>
                                        </p:tgtEl>
                                        <p:attrNameLst>
                                          <p:attrName>style.visibility</p:attrName>
                                        </p:attrNameLst>
                                      </p:cBhvr>
                                      <p:to>
                                        <p:strVal val="visible"/>
                                      </p:to>
                                    </p:set>
                                  </p:childTnLst>
                                </p:cTn>
                              </p:par>
                              <p:par>
                                <p:cTn id="52" presetID="1" presetClass="entr" presetSubtype="0" fill="hold" grpId="0" nodeType="withEffect">
                                  <p:stCondLst>
                                    <p:cond delay="0"/>
                                  </p:stCondLst>
                                  <p:childTnLst>
                                    <p:set>
                                      <p:cBhvr>
                                        <p:cTn id="53" dur="1" fill="hold">
                                          <p:stCondLst>
                                            <p:cond delay="0"/>
                                          </p:stCondLst>
                                        </p:cTn>
                                        <p:tgtEl>
                                          <p:spTgt spid="10"/>
                                        </p:tgtEl>
                                        <p:attrNameLst>
                                          <p:attrName>style.visibility</p:attrName>
                                        </p:attrNameLst>
                                      </p:cBhvr>
                                      <p:to>
                                        <p:strVal val="visible"/>
                                      </p:to>
                                    </p:set>
                                  </p:childTnLst>
                                </p:cTn>
                              </p:par>
                              <p:par>
                                <p:cTn id="54" presetID="1" presetClass="entr" presetSubtype="0" fill="hold" grpId="0" nodeType="withEffect">
                                  <p:stCondLst>
                                    <p:cond delay="0"/>
                                  </p:stCondLst>
                                  <p:childTnLst>
                                    <p:set>
                                      <p:cBhvr>
                                        <p:cTn id="55" dur="1" fill="hold">
                                          <p:stCondLst>
                                            <p:cond delay="0"/>
                                          </p:stCondLst>
                                        </p:cTn>
                                        <p:tgtEl>
                                          <p:spTgt spid="12"/>
                                        </p:tgtEl>
                                        <p:attrNameLst>
                                          <p:attrName>style.visibility</p:attrName>
                                        </p:attrNameLst>
                                      </p:cBhvr>
                                      <p:to>
                                        <p:strVal val="visible"/>
                                      </p:to>
                                    </p:set>
                                  </p:childTnLst>
                                </p:cTn>
                              </p:par>
                              <p:par>
                                <p:cTn id="56" presetID="1" presetClass="entr" presetSubtype="0" fill="hold" grpId="0" nodeType="withEffect">
                                  <p:stCondLst>
                                    <p:cond delay="0"/>
                                  </p:stCondLst>
                                  <p:childTnLst>
                                    <p:set>
                                      <p:cBhvr>
                                        <p:cTn id="57" dur="1" fill="hold">
                                          <p:stCondLst>
                                            <p:cond delay="0"/>
                                          </p:stCondLst>
                                        </p:cTn>
                                        <p:tgtEl>
                                          <p:spTgt spid="14"/>
                                        </p:tgtEl>
                                        <p:attrNameLst>
                                          <p:attrName>style.visibility</p:attrName>
                                        </p:attrNameLst>
                                      </p:cBhvr>
                                      <p:to>
                                        <p:strVal val="visible"/>
                                      </p:to>
                                    </p:set>
                                  </p:childTnLst>
                                </p:cTn>
                              </p:par>
                              <p:par>
                                <p:cTn id="58" presetID="1" presetClass="entr" presetSubtype="0" fill="hold" grpId="0" nodeType="withEffect">
                                  <p:stCondLst>
                                    <p:cond delay="0"/>
                                  </p:stCondLst>
                                  <p:childTnLst>
                                    <p:set>
                                      <p:cBhvr>
                                        <p:cTn id="59" dur="1" fill="hold">
                                          <p:stCondLst>
                                            <p:cond delay="0"/>
                                          </p:stCondLst>
                                        </p:cTn>
                                        <p:tgtEl>
                                          <p:spTgt spid="24"/>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26"/>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Chart bld="series"/>
        </p:bldSub>
      </p:bldGraphic>
      <p:bldP spid="9" grpId="0"/>
      <p:bldP spid="10" grpId="0"/>
      <p:bldP spid="11" grpId="0"/>
      <p:bldP spid="12" grpId="0"/>
      <p:bldP spid="14" grpId="0"/>
      <p:bldP spid="17" grpId="0" animBg="1"/>
      <p:bldP spid="18" grpId="0"/>
      <p:bldP spid="24" grpId="0"/>
      <p:bldP spid="25" grpId="0" animBg="1"/>
      <p:bldP spid="4" grpId="0" animBg="1"/>
      <p:bldP spid="2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289594647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English</a:t>
            </a:r>
            <a:endParaRPr lang="en-US" sz="4400" b="1" dirty="0">
              <a:latin typeface="+mj-lt"/>
            </a:endParaRPr>
          </a:p>
        </p:txBody>
      </p:sp>
      <p:sp>
        <p:nvSpPr>
          <p:cNvPr id="8" name="TextBox 7"/>
          <p:cNvSpPr txBox="1"/>
          <p:nvPr/>
        </p:nvSpPr>
        <p:spPr>
          <a:xfrm>
            <a:off x="1160910" y="2847634"/>
            <a:ext cx="1086085" cy="369332"/>
          </a:xfrm>
          <a:prstGeom prst="rect">
            <a:avLst/>
          </a:prstGeom>
          <a:noFill/>
        </p:spPr>
        <p:txBody>
          <a:bodyPr wrap="square" rtlCol="0">
            <a:spAutoFit/>
          </a:bodyPr>
          <a:lstStyle/>
          <a:p>
            <a:r>
              <a:rPr lang="en-US" dirty="0" smtClean="0">
                <a:solidFill>
                  <a:schemeClr val="accent1">
                    <a:lumMod val="60000"/>
                    <a:lumOff val="40000"/>
                  </a:schemeClr>
                </a:solidFill>
              </a:rPr>
              <a:t>FH White</a:t>
            </a:r>
            <a:endParaRPr lang="en-US" dirty="0">
              <a:solidFill>
                <a:schemeClr val="accent1">
                  <a:lumMod val="60000"/>
                  <a:lumOff val="40000"/>
                </a:schemeClr>
              </a:solidFill>
            </a:endParaRPr>
          </a:p>
        </p:txBody>
      </p:sp>
      <p:sp>
        <p:nvSpPr>
          <p:cNvPr id="9" name="TextBox 8"/>
          <p:cNvSpPr txBox="1"/>
          <p:nvPr/>
        </p:nvSpPr>
        <p:spPr>
          <a:xfrm>
            <a:off x="4625393" y="2629604"/>
            <a:ext cx="1186339" cy="369332"/>
          </a:xfrm>
          <a:prstGeom prst="rect">
            <a:avLst/>
          </a:prstGeom>
          <a:noFill/>
        </p:spPr>
        <p:txBody>
          <a:bodyPr wrap="square" rtlCol="0">
            <a:spAutoFit/>
          </a:bodyPr>
          <a:lstStyle/>
          <a:p>
            <a:r>
              <a:rPr lang="en-US" dirty="0" smtClean="0">
                <a:solidFill>
                  <a:schemeClr val="accent6">
                    <a:lumMod val="75000"/>
                  </a:schemeClr>
                </a:solidFill>
              </a:rPr>
              <a:t>FH Asian</a:t>
            </a:r>
            <a:endParaRPr lang="en-US" dirty="0">
              <a:solidFill>
                <a:schemeClr val="accent6">
                  <a:lumMod val="75000"/>
                </a:schemeClr>
              </a:solidFill>
            </a:endParaRPr>
          </a:p>
        </p:txBody>
      </p:sp>
      <p:sp>
        <p:nvSpPr>
          <p:cNvPr id="10" name="TextBox 9"/>
          <p:cNvSpPr txBox="1"/>
          <p:nvPr/>
        </p:nvSpPr>
        <p:spPr>
          <a:xfrm>
            <a:off x="1370138" y="3607687"/>
            <a:ext cx="1086085" cy="369332"/>
          </a:xfrm>
          <a:prstGeom prst="rect">
            <a:avLst/>
          </a:prstGeom>
          <a:noFill/>
        </p:spPr>
        <p:txBody>
          <a:bodyPr wrap="square" rtlCol="0">
            <a:spAutoFit/>
          </a:bodyPr>
          <a:lstStyle/>
          <a:p>
            <a:r>
              <a:rPr lang="en-US" dirty="0" smtClean="0">
                <a:solidFill>
                  <a:srgbClr val="C00000"/>
                </a:solidFill>
              </a:rPr>
              <a:t>State</a:t>
            </a:r>
            <a:endParaRPr lang="en-US" dirty="0">
              <a:solidFill>
                <a:srgbClr val="C00000"/>
              </a:solidFill>
            </a:endParaRPr>
          </a:p>
        </p:txBody>
      </p:sp>
      <p:sp>
        <p:nvSpPr>
          <p:cNvPr id="11" name="TextBox 10"/>
          <p:cNvSpPr txBox="1"/>
          <p:nvPr/>
        </p:nvSpPr>
        <p:spPr>
          <a:xfrm>
            <a:off x="7752302" y="3122397"/>
            <a:ext cx="1136213" cy="369332"/>
          </a:xfrm>
          <a:prstGeom prst="rect">
            <a:avLst/>
          </a:prstGeom>
          <a:noFill/>
        </p:spPr>
        <p:txBody>
          <a:bodyPr wrap="square" rtlCol="0">
            <a:spAutoFit/>
          </a:bodyPr>
          <a:lstStyle/>
          <a:p>
            <a:r>
              <a:rPr lang="en-US" dirty="0" smtClean="0">
                <a:solidFill>
                  <a:schemeClr val="tx2"/>
                </a:solidFill>
              </a:rPr>
              <a:t>Foothill</a:t>
            </a:r>
            <a:endParaRPr lang="en-US" dirty="0">
              <a:solidFill>
                <a:schemeClr val="tx2"/>
              </a:solidFill>
            </a:endParaRPr>
          </a:p>
        </p:txBody>
      </p:sp>
      <p:sp>
        <p:nvSpPr>
          <p:cNvPr id="12" name="TextBox 11"/>
          <p:cNvSpPr txBox="1"/>
          <p:nvPr/>
        </p:nvSpPr>
        <p:spPr>
          <a:xfrm>
            <a:off x="1002541" y="3211958"/>
            <a:ext cx="1303302" cy="369332"/>
          </a:xfrm>
          <a:prstGeom prst="rect">
            <a:avLst/>
          </a:prstGeom>
          <a:noFill/>
        </p:spPr>
        <p:txBody>
          <a:bodyPr wrap="square" rtlCol="0">
            <a:spAutoFit/>
          </a:bodyPr>
          <a:lstStyle/>
          <a:p>
            <a:r>
              <a:rPr lang="en-US" dirty="0" smtClean="0">
                <a:solidFill>
                  <a:schemeClr val="accent3">
                    <a:lumMod val="75000"/>
                  </a:schemeClr>
                </a:solidFill>
              </a:rPr>
              <a:t>FH Latino</a:t>
            </a:r>
            <a:endParaRPr lang="en-US" dirty="0">
              <a:solidFill>
                <a:schemeClr val="accent3">
                  <a:lumMod val="75000"/>
                </a:schemeClr>
              </a:solidFill>
            </a:endParaRPr>
          </a:p>
        </p:txBody>
      </p:sp>
      <p:sp>
        <p:nvSpPr>
          <p:cNvPr id="13" name="TextBox 12"/>
          <p:cNvSpPr txBox="1"/>
          <p:nvPr/>
        </p:nvSpPr>
        <p:spPr>
          <a:xfrm>
            <a:off x="2489640" y="3477670"/>
            <a:ext cx="2188879" cy="369332"/>
          </a:xfrm>
          <a:prstGeom prst="rect">
            <a:avLst/>
          </a:prstGeom>
          <a:noFill/>
        </p:spPr>
        <p:txBody>
          <a:bodyPr wrap="square" rtlCol="0">
            <a:spAutoFit/>
          </a:bodyPr>
          <a:lstStyle/>
          <a:p>
            <a:r>
              <a:rPr lang="en-US" dirty="0" smtClean="0">
                <a:solidFill>
                  <a:srgbClr val="7030A0"/>
                </a:solidFill>
              </a:rPr>
              <a:t>FH African American</a:t>
            </a:r>
            <a:endParaRPr lang="en-US" dirty="0">
              <a:solidFill>
                <a:srgbClr val="7030A0"/>
              </a:solidFill>
            </a:endParaRPr>
          </a:p>
        </p:txBody>
      </p:sp>
      <p:sp>
        <p:nvSpPr>
          <p:cNvPr id="14" name="TextBox 13"/>
          <p:cNvSpPr txBox="1"/>
          <p:nvPr/>
        </p:nvSpPr>
        <p:spPr>
          <a:xfrm>
            <a:off x="1002541" y="3044838"/>
            <a:ext cx="1370138" cy="369332"/>
          </a:xfrm>
          <a:prstGeom prst="rect">
            <a:avLst/>
          </a:prstGeom>
          <a:noFill/>
        </p:spPr>
        <p:txBody>
          <a:bodyPr wrap="square" rtlCol="0">
            <a:spAutoFit/>
          </a:bodyPr>
          <a:lstStyle/>
          <a:p>
            <a:r>
              <a:rPr lang="en-US" dirty="0" smtClean="0">
                <a:solidFill>
                  <a:schemeClr val="accent5"/>
                </a:solidFill>
              </a:rPr>
              <a:t>FH Filipino</a:t>
            </a:r>
            <a:endParaRPr lang="en-US" dirty="0">
              <a:solidFill>
                <a:schemeClr val="accent5"/>
              </a:solidFill>
            </a:endParaRPr>
          </a:p>
        </p:txBody>
      </p:sp>
      <p:sp>
        <p:nvSpPr>
          <p:cNvPr id="16" name="TextBox 15"/>
          <p:cNvSpPr txBox="1"/>
          <p:nvPr/>
        </p:nvSpPr>
        <p:spPr>
          <a:xfrm>
            <a:off x="3693796" y="4165266"/>
            <a:ext cx="2173352" cy="369332"/>
          </a:xfrm>
          <a:prstGeom prst="rect">
            <a:avLst/>
          </a:prstGeom>
          <a:noFill/>
        </p:spPr>
        <p:txBody>
          <a:bodyPr wrap="none" rtlCol="0">
            <a:spAutoFit/>
          </a:bodyPr>
          <a:lstStyle/>
          <a:p>
            <a:r>
              <a:rPr lang="en-US" dirty="0" smtClean="0"/>
              <a:t>60 African Americans</a:t>
            </a:r>
            <a:endParaRPr lang="en-US" dirty="0"/>
          </a:p>
        </p:txBody>
      </p:sp>
      <p:sp>
        <p:nvSpPr>
          <p:cNvPr id="17" name="TextBox 16"/>
          <p:cNvSpPr txBox="1"/>
          <p:nvPr/>
        </p:nvSpPr>
        <p:spPr>
          <a:xfrm>
            <a:off x="3704849" y="4500336"/>
            <a:ext cx="1591062" cy="369332"/>
          </a:xfrm>
          <a:prstGeom prst="rect">
            <a:avLst/>
          </a:prstGeom>
          <a:noFill/>
        </p:spPr>
        <p:txBody>
          <a:bodyPr wrap="square" rtlCol="0">
            <a:spAutoFit/>
          </a:bodyPr>
          <a:lstStyle/>
          <a:p>
            <a:r>
              <a:rPr lang="en-US" dirty="0" smtClean="0"/>
              <a:t>80 Asians</a:t>
            </a:r>
            <a:endParaRPr lang="en-US" dirty="0"/>
          </a:p>
        </p:txBody>
      </p:sp>
      <p:sp>
        <p:nvSpPr>
          <p:cNvPr id="18" name="TextBox 17"/>
          <p:cNvSpPr txBox="1"/>
          <p:nvPr/>
        </p:nvSpPr>
        <p:spPr>
          <a:xfrm>
            <a:off x="2437751" y="4823486"/>
            <a:ext cx="1320011" cy="369332"/>
          </a:xfrm>
          <a:prstGeom prst="rect">
            <a:avLst/>
          </a:prstGeom>
          <a:noFill/>
        </p:spPr>
        <p:txBody>
          <a:bodyPr wrap="square" rtlCol="0">
            <a:spAutoFit/>
          </a:bodyPr>
          <a:lstStyle/>
          <a:p>
            <a:r>
              <a:rPr lang="en-US" dirty="0" smtClean="0"/>
              <a:t>25 Filipinos</a:t>
            </a:r>
            <a:endParaRPr lang="en-US" dirty="0"/>
          </a:p>
        </p:txBody>
      </p:sp>
      <p:sp>
        <p:nvSpPr>
          <p:cNvPr id="19" name="TextBox 18"/>
          <p:cNvSpPr txBox="1"/>
          <p:nvPr/>
        </p:nvSpPr>
        <p:spPr>
          <a:xfrm>
            <a:off x="3704109" y="4826950"/>
            <a:ext cx="1604064" cy="369332"/>
          </a:xfrm>
          <a:prstGeom prst="rect">
            <a:avLst/>
          </a:prstGeom>
          <a:noFill/>
        </p:spPr>
        <p:txBody>
          <a:bodyPr wrap="square" rtlCol="0">
            <a:spAutoFit/>
          </a:bodyPr>
          <a:lstStyle/>
          <a:p>
            <a:r>
              <a:rPr lang="en-US" dirty="0" smtClean="0"/>
              <a:t>177 Latino/as</a:t>
            </a:r>
            <a:endParaRPr lang="en-US" dirty="0"/>
          </a:p>
        </p:txBody>
      </p:sp>
      <p:sp>
        <p:nvSpPr>
          <p:cNvPr id="20" name="TextBox 19"/>
          <p:cNvSpPr txBox="1"/>
          <p:nvPr/>
        </p:nvSpPr>
        <p:spPr>
          <a:xfrm>
            <a:off x="5118115" y="4525418"/>
            <a:ext cx="2389387" cy="369332"/>
          </a:xfrm>
          <a:prstGeom prst="rect">
            <a:avLst/>
          </a:prstGeom>
          <a:noFill/>
        </p:spPr>
        <p:txBody>
          <a:bodyPr wrap="square" rtlCol="0">
            <a:spAutoFit/>
          </a:bodyPr>
          <a:lstStyle/>
          <a:p>
            <a:r>
              <a:rPr lang="en-US" dirty="0" smtClean="0"/>
              <a:t>28 Pacific Islanders</a:t>
            </a:r>
            <a:endParaRPr lang="en-US" dirty="0"/>
          </a:p>
        </p:txBody>
      </p:sp>
      <p:sp>
        <p:nvSpPr>
          <p:cNvPr id="21" name="TextBox 20"/>
          <p:cNvSpPr txBox="1"/>
          <p:nvPr/>
        </p:nvSpPr>
        <p:spPr>
          <a:xfrm>
            <a:off x="5127359" y="4834658"/>
            <a:ext cx="1520519" cy="369332"/>
          </a:xfrm>
          <a:prstGeom prst="rect">
            <a:avLst/>
          </a:prstGeom>
          <a:noFill/>
        </p:spPr>
        <p:txBody>
          <a:bodyPr wrap="square" rtlCol="0">
            <a:spAutoFit/>
          </a:bodyPr>
          <a:lstStyle/>
          <a:p>
            <a:r>
              <a:rPr lang="en-US" dirty="0" smtClean="0"/>
              <a:t>248 Whites</a:t>
            </a:r>
            <a:endParaRPr lang="en-US" dirty="0"/>
          </a:p>
        </p:txBody>
      </p:sp>
      <p:sp>
        <p:nvSpPr>
          <p:cNvPr id="22" name="TextBox 21"/>
          <p:cNvSpPr txBox="1"/>
          <p:nvPr/>
        </p:nvSpPr>
        <p:spPr>
          <a:xfrm>
            <a:off x="1771154" y="1686183"/>
            <a:ext cx="4093705"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What’s being counted at FH in 2007-08?</a:t>
            </a:r>
            <a:endParaRPr lang="en-US" dirty="0"/>
          </a:p>
        </p:txBody>
      </p:sp>
      <p:sp>
        <p:nvSpPr>
          <p:cNvPr id="23" name="TextBox 22"/>
          <p:cNvSpPr txBox="1"/>
          <p:nvPr/>
        </p:nvSpPr>
        <p:spPr>
          <a:xfrm>
            <a:off x="2305842" y="2055515"/>
            <a:ext cx="3737149" cy="369332"/>
          </a:xfrm>
          <a:prstGeom prst="rect">
            <a:avLst/>
          </a:prstGeom>
          <a:noFill/>
        </p:spPr>
        <p:txBody>
          <a:bodyPr wrap="square" rtlCol="0">
            <a:spAutoFit/>
          </a:bodyPr>
          <a:lstStyle/>
          <a:p>
            <a:r>
              <a:rPr lang="en-US" dirty="0" smtClean="0"/>
              <a:t>Primarily ENGL 100 and ENGL 110 </a:t>
            </a:r>
            <a:endParaRPr lang="en-US" dirty="0"/>
          </a:p>
        </p:txBody>
      </p:sp>
      <p:sp>
        <p:nvSpPr>
          <p:cNvPr id="24" name="TextBox 23"/>
          <p:cNvSpPr txBox="1"/>
          <p:nvPr/>
        </p:nvSpPr>
        <p:spPr>
          <a:xfrm>
            <a:off x="1236466" y="4818200"/>
            <a:ext cx="1219757" cy="369332"/>
          </a:xfrm>
          <a:prstGeom prst="rect">
            <a:avLst/>
          </a:prstGeom>
          <a:noFill/>
        </p:spPr>
        <p:txBody>
          <a:bodyPr wrap="square" rtlCol="0">
            <a:spAutoFit/>
          </a:bodyPr>
          <a:lstStyle/>
          <a:p>
            <a:r>
              <a:rPr lang="en-US" u="sng" dirty="0" smtClean="0"/>
              <a:t>Total 696</a:t>
            </a:r>
            <a:endParaRPr lang="en-US" u="sng" dirty="0"/>
          </a:p>
        </p:txBody>
      </p:sp>
      <p:sp>
        <p:nvSpPr>
          <p:cNvPr id="25" name="TextBox 24"/>
          <p:cNvSpPr txBox="1"/>
          <p:nvPr/>
        </p:nvSpPr>
        <p:spPr>
          <a:xfrm>
            <a:off x="7089322" y="4165266"/>
            <a:ext cx="1888117" cy="1477328"/>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smtClean="0"/>
              <a:t>Cohort size was decreasing from 940 in 2003-04 but increased by 8% from 2006-07</a:t>
            </a:r>
            <a:endParaRPr lang="en-US" dirty="0"/>
          </a:p>
        </p:txBody>
      </p:sp>
      <p:pic>
        <p:nvPicPr>
          <p:cNvPr id="30" name="Picture 29" descr="FH Logo-5.jpg"/>
          <p:cNvPicPr>
            <a:picLocks noChangeAspect="1"/>
          </p:cNvPicPr>
          <p:nvPr/>
        </p:nvPicPr>
        <p:blipFill>
          <a:blip r:embed="rId4" cstate="print"/>
          <a:stretch>
            <a:fillRect/>
          </a:stretch>
        </p:blipFill>
        <p:spPr>
          <a:xfrm>
            <a:off x="2725702" y="6239496"/>
            <a:ext cx="3547517" cy="274320"/>
          </a:xfrm>
          <a:prstGeom prst="rect">
            <a:avLst/>
          </a:prstGeom>
        </p:spPr>
      </p:pic>
      <p:sp>
        <p:nvSpPr>
          <p:cNvPr id="15" name="TextBox 14"/>
          <p:cNvSpPr txBox="1"/>
          <p:nvPr/>
        </p:nvSpPr>
        <p:spPr>
          <a:xfrm>
            <a:off x="1421372" y="4095994"/>
            <a:ext cx="2272424"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Who’s being counted at FH in 2007-08?</a:t>
            </a:r>
            <a:endParaRPr lang="en-US" dirty="0"/>
          </a:p>
        </p:txBody>
      </p:sp>
    </p:spTree>
    <p:extLst>
      <p:ext uri="{BB962C8B-B14F-4D97-AF65-F5344CB8AC3E}">
        <p14:creationId xmlns:p14="http://schemas.microsoft.com/office/powerpoint/2010/main" val="238516145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graphicEl>
                                              <a:chart seriesIdx="-3" categoryIdx="-3" bldStep="gridLegend"/>
                                            </p:graphicEl>
                                          </p:spTgt>
                                        </p:tgtEl>
                                        <p:attrNameLst>
                                          <p:attrName>style.visibility</p:attrName>
                                        </p:attrNameLst>
                                      </p:cBhvr>
                                      <p:to>
                                        <p:strVal val="visible"/>
                                      </p:to>
                                    </p:set>
                                    <p:animEffect transition="in" filter="wipe(left)">
                                      <p:cBhvr>
                                        <p:cTn id="7" dur="2000"/>
                                        <p:tgtEl>
                                          <p:spTgt spid="3">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graphicEl>
                                              <a:chart seriesIdx="0" categoryIdx="-4" bldStep="series"/>
                                            </p:graphicEl>
                                          </p:spTgt>
                                        </p:tgtEl>
                                        <p:attrNameLst>
                                          <p:attrName>style.visibility</p:attrName>
                                        </p:attrNameLst>
                                      </p:cBhvr>
                                      <p:to>
                                        <p:strVal val="visible"/>
                                      </p:to>
                                    </p:set>
                                    <p:animEffect transition="in" filter="wipe(left)">
                                      <p:cBhvr>
                                        <p:cTn id="12" dur="2000"/>
                                        <p:tgtEl>
                                          <p:spTgt spid="3">
                                            <p:graphicEl>
                                              <a:chart seriesIdx="0" categoryIdx="-4" bldStep="series"/>
                                            </p:graphicEl>
                                          </p:spTgt>
                                        </p:tgtEl>
                                      </p:cBhvr>
                                    </p:animEffect>
                                  </p:childTnLst>
                                </p:cTn>
                              </p:par>
                            </p:childTnLst>
                          </p:cTn>
                        </p:par>
                        <p:par>
                          <p:cTn id="13" fill="hold">
                            <p:stCondLst>
                              <p:cond delay="2000"/>
                            </p:stCondLst>
                            <p:childTnLst>
                              <p:par>
                                <p:cTn id="14" presetID="22" presetClass="entr" presetSubtype="8" fill="hold" grpId="0" nodeType="afterEffect">
                                  <p:stCondLst>
                                    <p:cond delay="2000"/>
                                  </p:stCondLst>
                                  <p:childTnLst>
                                    <p:set>
                                      <p:cBhvr>
                                        <p:cTn id="15" dur="1" fill="hold">
                                          <p:stCondLst>
                                            <p:cond delay="0"/>
                                          </p:stCondLst>
                                        </p:cTn>
                                        <p:tgtEl>
                                          <p:spTgt spid="3">
                                            <p:graphicEl>
                                              <a:chart seriesIdx="1" categoryIdx="-4" bldStep="series"/>
                                            </p:graphicEl>
                                          </p:spTgt>
                                        </p:tgtEl>
                                        <p:attrNameLst>
                                          <p:attrName>style.visibility</p:attrName>
                                        </p:attrNameLst>
                                      </p:cBhvr>
                                      <p:to>
                                        <p:strVal val="visible"/>
                                      </p:to>
                                    </p:set>
                                    <p:animEffect transition="in" filter="wipe(left)">
                                      <p:cBhvr>
                                        <p:cTn id="16" dur="3000"/>
                                        <p:tgtEl>
                                          <p:spTgt spid="3">
                                            <p:graphicEl>
                                              <a:chart seriesIdx="1" categoryIdx="-4" bldStep="series"/>
                                            </p:graphicEl>
                                          </p:spTgt>
                                        </p:tgtEl>
                                      </p:cBhvr>
                                    </p:animEffect>
                                  </p:childTnLst>
                                </p:cTn>
                              </p:par>
                            </p:childTnLst>
                          </p:cTn>
                        </p:par>
                        <p:par>
                          <p:cTn id="17" fill="hold">
                            <p:stCondLst>
                              <p:cond delay="7000"/>
                            </p:stCondLst>
                            <p:childTnLst>
                              <p:par>
                                <p:cTn id="18" presetID="22" presetClass="entr" presetSubtype="8" fill="hold" grpId="0" nodeType="afterEffect">
                                  <p:stCondLst>
                                    <p:cond delay="2500"/>
                                  </p:stCondLst>
                                  <p:childTnLst>
                                    <p:set>
                                      <p:cBhvr>
                                        <p:cTn id="19" dur="1" fill="hold">
                                          <p:stCondLst>
                                            <p:cond delay="0"/>
                                          </p:stCondLst>
                                        </p:cTn>
                                        <p:tgtEl>
                                          <p:spTgt spid="3">
                                            <p:graphicEl>
                                              <a:chart seriesIdx="2" categoryIdx="-4" bldStep="series"/>
                                            </p:graphicEl>
                                          </p:spTgt>
                                        </p:tgtEl>
                                        <p:attrNameLst>
                                          <p:attrName>style.visibility</p:attrName>
                                        </p:attrNameLst>
                                      </p:cBhvr>
                                      <p:to>
                                        <p:strVal val="visible"/>
                                      </p:to>
                                    </p:set>
                                    <p:animEffect transition="in" filter="wipe(left)">
                                      <p:cBhvr>
                                        <p:cTn id="20" dur="3000"/>
                                        <p:tgtEl>
                                          <p:spTgt spid="3">
                                            <p:graphicEl>
                                              <a:chart seriesIdx="2" categoryIdx="-4" bldStep="series"/>
                                            </p:graphicEl>
                                          </p:spTgt>
                                        </p:tgtEl>
                                      </p:cBhvr>
                                    </p:animEffect>
                                  </p:childTnLst>
                                </p:cTn>
                              </p:par>
                            </p:childTnLst>
                          </p:cTn>
                        </p:par>
                        <p:par>
                          <p:cTn id="21" fill="hold">
                            <p:stCondLst>
                              <p:cond delay="12500"/>
                            </p:stCondLst>
                            <p:childTnLst>
                              <p:par>
                                <p:cTn id="22" presetID="22" presetClass="entr" presetSubtype="8" fill="hold" grpId="0" nodeType="afterEffect">
                                  <p:stCondLst>
                                    <p:cond delay="2500"/>
                                  </p:stCondLst>
                                  <p:childTnLst>
                                    <p:set>
                                      <p:cBhvr>
                                        <p:cTn id="23" dur="1" fill="hold">
                                          <p:stCondLst>
                                            <p:cond delay="0"/>
                                          </p:stCondLst>
                                        </p:cTn>
                                        <p:tgtEl>
                                          <p:spTgt spid="3">
                                            <p:graphicEl>
                                              <a:chart seriesIdx="3" categoryIdx="-4" bldStep="series"/>
                                            </p:graphicEl>
                                          </p:spTgt>
                                        </p:tgtEl>
                                        <p:attrNameLst>
                                          <p:attrName>style.visibility</p:attrName>
                                        </p:attrNameLst>
                                      </p:cBhvr>
                                      <p:to>
                                        <p:strVal val="visible"/>
                                      </p:to>
                                    </p:set>
                                    <p:animEffect transition="in" filter="wipe(left)">
                                      <p:cBhvr>
                                        <p:cTn id="24" dur="3000"/>
                                        <p:tgtEl>
                                          <p:spTgt spid="3">
                                            <p:graphicEl>
                                              <a:chart seriesIdx="3" categoryIdx="-4" bldStep="series"/>
                                            </p:graphicEl>
                                          </p:spTgt>
                                        </p:tgtEl>
                                      </p:cBhvr>
                                    </p:animEffect>
                                  </p:childTnLst>
                                </p:cTn>
                              </p:par>
                            </p:childTnLst>
                          </p:cTn>
                        </p:par>
                        <p:par>
                          <p:cTn id="25" fill="hold">
                            <p:stCondLst>
                              <p:cond delay="18000"/>
                            </p:stCondLst>
                            <p:childTnLst>
                              <p:par>
                                <p:cTn id="26" presetID="22" presetClass="entr" presetSubtype="8" fill="hold" grpId="0" nodeType="afterEffect">
                                  <p:stCondLst>
                                    <p:cond delay="2500"/>
                                  </p:stCondLst>
                                  <p:childTnLst>
                                    <p:set>
                                      <p:cBhvr>
                                        <p:cTn id="27" dur="1" fill="hold">
                                          <p:stCondLst>
                                            <p:cond delay="0"/>
                                          </p:stCondLst>
                                        </p:cTn>
                                        <p:tgtEl>
                                          <p:spTgt spid="3">
                                            <p:graphicEl>
                                              <a:chart seriesIdx="4" categoryIdx="-4" bldStep="series"/>
                                            </p:graphicEl>
                                          </p:spTgt>
                                        </p:tgtEl>
                                        <p:attrNameLst>
                                          <p:attrName>style.visibility</p:attrName>
                                        </p:attrNameLst>
                                      </p:cBhvr>
                                      <p:to>
                                        <p:strVal val="visible"/>
                                      </p:to>
                                    </p:set>
                                    <p:animEffect transition="in" filter="wipe(left)">
                                      <p:cBhvr>
                                        <p:cTn id="28" dur="3000"/>
                                        <p:tgtEl>
                                          <p:spTgt spid="3">
                                            <p:graphicEl>
                                              <a:chart seriesIdx="4" categoryIdx="-4" bldStep="series"/>
                                            </p:graphicEl>
                                          </p:spTgt>
                                        </p:tgtEl>
                                      </p:cBhvr>
                                    </p:animEffect>
                                  </p:childTnLst>
                                </p:cTn>
                              </p:par>
                            </p:childTnLst>
                          </p:cTn>
                        </p:par>
                        <p:par>
                          <p:cTn id="29" fill="hold">
                            <p:stCondLst>
                              <p:cond delay="23500"/>
                            </p:stCondLst>
                            <p:childTnLst>
                              <p:par>
                                <p:cTn id="30" presetID="22" presetClass="entr" presetSubtype="8" fill="hold" grpId="0" nodeType="afterEffect">
                                  <p:stCondLst>
                                    <p:cond delay="2500"/>
                                  </p:stCondLst>
                                  <p:childTnLst>
                                    <p:set>
                                      <p:cBhvr>
                                        <p:cTn id="31" dur="1" fill="hold">
                                          <p:stCondLst>
                                            <p:cond delay="0"/>
                                          </p:stCondLst>
                                        </p:cTn>
                                        <p:tgtEl>
                                          <p:spTgt spid="3">
                                            <p:graphicEl>
                                              <a:chart seriesIdx="5" categoryIdx="-4" bldStep="series"/>
                                            </p:graphicEl>
                                          </p:spTgt>
                                        </p:tgtEl>
                                        <p:attrNameLst>
                                          <p:attrName>style.visibility</p:attrName>
                                        </p:attrNameLst>
                                      </p:cBhvr>
                                      <p:to>
                                        <p:strVal val="visible"/>
                                      </p:to>
                                    </p:set>
                                    <p:animEffect transition="in" filter="wipe(left)">
                                      <p:cBhvr>
                                        <p:cTn id="32" dur="3000"/>
                                        <p:tgtEl>
                                          <p:spTgt spid="3">
                                            <p:graphicEl>
                                              <a:chart seriesIdx="5" categoryIdx="-4" bldStep="series"/>
                                            </p:graphicEl>
                                          </p:spTgt>
                                        </p:tgtEl>
                                      </p:cBhvr>
                                    </p:animEffect>
                                  </p:childTnLst>
                                </p:cTn>
                              </p:par>
                            </p:childTnLst>
                          </p:cTn>
                        </p:par>
                        <p:par>
                          <p:cTn id="33" fill="hold">
                            <p:stCondLst>
                              <p:cond delay="29000"/>
                            </p:stCondLst>
                            <p:childTnLst>
                              <p:par>
                                <p:cTn id="34" presetID="22" presetClass="entr" presetSubtype="8" fill="hold" grpId="0" nodeType="afterEffect">
                                  <p:stCondLst>
                                    <p:cond delay="2500"/>
                                  </p:stCondLst>
                                  <p:childTnLst>
                                    <p:set>
                                      <p:cBhvr>
                                        <p:cTn id="35" dur="1" fill="hold">
                                          <p:stCondLst>
                                            <p:cond delay="0"/>
                                          </p:stCondLst>
                                        </p:cTn>
                                        <p:tgtEl>
                                          <p:spTgt spid="3">
                                            <p:graphicEl>
                                              <a:chart seriesIdx="6" categoryIdx="-4" bldStep="series"/>
                                            </p:graphicEl>
                                          </p:spTgt>
                                        </p:tgtEl>
                                        <p:attrNameLst>
                                          <p:attrName>style.visibility</p:attrName>
                                        </p:attrNameLst>
                                      </p:cBhvr>
                                      <p:to>
                                        <p:strVal val="visible"/>
                                      </p:to>
                                    </p:set>
                                    <p:animEffect transition="in" filter="wipe(left)">
                                      <p:cBhvr>
                                        <p:cTn id="36" dur="3000"/>
                                        <p:tgtEl>
                                          <p:spTgt spid="3">
                                            <p:graphicEl>
                                              <a:chart seriesIdx="6" categoryIdx="-4" bldStep="series"/>
                                            </p:graphicEl>
                                          </p:spTgt>
                                        </p:tgtEl>
                                      </p:cBhvr>
                                    </p:animEffect>
                                  </p:childTnLst>
                                </p:cTn>
                              </p:par>
                              <p:par>
                                <p:cTn id="37" presetID="1" presetClass="entr" presetSubtype="0" fill="hold" grpId="0" nodeType="withEffect">
                                  <p:stCondLst>
                                    <p:cond delay="1500"/>
                                  </p:stCondLst>
                                  <p:childTnLst>
                                    <p:set>
                                      <p:cBhvr>
                                        <p:cTn id="38" dur="1" fill="hold">
                                          <p:stCondLst>
                                            <p:cond delay="0"/>
                                          </p:stCondLst>
                                        </p:cTn>
                                        <p:tgtEl>
                                          <p:spTgt spid="22"/>
                                        </p:tgtEl>
                                        <p:attrNameLst>
                                          <p:attrName>style.visibility</p:attrName>
                                        </p:attrNameLst>
                                      </p:cBhvr>
                                      <p:to>
                                        <p:strVal val="visible"/>
                                      </p:to>
                                    </p:set>
                                  </p:childTnLst>
                                </p:cTn>
                              </p:par>
                            </p:childTnLst>
                          </p:cTn>
                        </p:par>
                        <p:par>
                          <p:cTn id="39" fill="hold">
                            <p:stCondLst>
                              <p:cond delay="34500"/>
                            </p:stCondLst>
                            <p:childTnLst>
                              <p:par>
                                <p:cTn id="40" presetID="1" presetClass="entr" presetSubtype="0" fill="hold" grpId="0" nodeType="afterEffect">
                                  <p:stCondLst>
                                    <p:cond delay="2000"/>
                                  </p:stCondLst>
                                  <p:childTnLst>
                                    <p:set>
                                      <p:cBhvr>
                                        <p:cTn id="41" dur="1" fill="hold">
                                          <p:stCondLst>
                                            <p:cond delay="0"/>
                                          </p:stCondLst>
                                        </p:cTn>
                                        <p:tgtEl>
                                          <p:spTgt spid="23"/>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childTnLst>
                                </p:cTn>
                              </p:par>
                              <p:par>
                                <p:cTn id="50" presetID="1" presetClass="entr" presetSubtype="0" fill="hold" grpId="0" nodeType="withEffect">
                                  <p:stCondLst>
                                    <p:cond delay="0"/>
                                  </p:stCondLst>
                                  <p:childTnLst>
                                    <p:set>
                                      <p:cBhvr>
                                        <p:cTn id="51" dur="1" fill="hold">
                                          <p:stCondLst>
                                            <p:cond delay="0"/>
                                          </p:stCondLst>
                                        </p:cTn>
                                        <p:tgtEl>
                                          <p:spTgt spid="17"/>
                                        </p:tgtEl>
                                        <p:attrNameLst>
                                          <p:attrName>style.visibility</p:attrName>
                                        </p:attrNameLst>
                                      </p:cBhvr>
                                      <p:to>
                                        <p:strVal val="visible"/>
                                      </p:to>
                                    </p:set>
                                  </p:childTnLst>
                                </p:cTn>
                              </p:par>
                              <p:par>
                                <p:cTn id="52" presetID="1" presetClass="entr" presetSubtype="0" fill="hold" grpId="0" nodeType="withEffect">
                                  <p:stCondLst>
                                    <p:cond delay="0"/>
                                  </p:stCondLst>
                                  <p:childTnLst>
                                    <p:set>
                                      <p:cBhvr>
                                        <p:cTn id="53" dur="1" fill="hold">
                                          <p:stCondLst>
                                            <p:cond delay="0"/>
                                          </p:stCondLst>
                                        </p:cTn>
                                        <p:tgtEl>
                                          <p:spTgt spid="20"/>
                                        </p:tgtEl>
                                        <p:attrNameLst>
                                          <p:attrName>style.visibility</p:attrName>
                                        </p:attrNameLst>
                                      </p:cBhvr>
                                      <p:to>
                                        <p:strVal val="visible"/>
                                      </p:to>
                                    </p:set>
                                  </p:childTnLst>
                                </p:cTn>
                              </p:par>
                              <p:par>
                                <p:cTn id="54" presetID="1" presetClass="entr" presetSubtype="0" fill="hold" grpId="0" nodeType="withEffect">
                                  <p:stCondLst>
                                    <p:cond delay="0"/>
                                  </p:stCondLst>
                                  <p:childTnLst>
                                    <p:set>
                                      <p:cBhvr>
                                        <p:cTn id="55" dur="1" fill="hold">
                                          <p:stCondLst>
                                            <p:cond delay="0"/>
                                          </p:stCondLst>
                                        </p:cTn>
                                        <p:tgtEl>
                                          <p:spTgt spid="19"/>
                                        </p:tgtEl>
                                        <p:attrNameLst>
                                          <p:attrName>style.visibility</p:attrName>
                                        </p:attrNameLst>
                                      </p:cBhvr>
                                      <p:to>
                                        <p:strVal val="visible"/>
                                      </p:to>
                                    </p:set>
                                  </p:childTnLst>
                                </p:cTn>
                              </p:par>
                              <p:par>
                                <p:cTn id="56" presetID="1" presetClass="entr" presetSubtype="0" fill="hold" grpId="0" nodeType="withEffect">
                                  <p:stCondLst>
                                    <p:cond delay="0"/>
                                  </p:stCondLst>
                                  <p:childTnLst>
                                    <p:set>
                                      <p:cBhvr>
                                        <p:cTn id="57" dur="1" fill="hold">
                                          <p:stCondLst>
                                            <p:cond delay="0"/>
                                          </p:stCondLst>
                                        </p:cTn>
                                        <p:tgtEl>
                                          <p:spTgt spid="18"/>
                                        </p:tgtEl>
                                        <p:attrNameLst>
                                          <p:attrName>style.visibility</p:attrName>
                                        </p:attrNameLst>
                                      </p:cBhvr>
                                      <p:to>
                                        <p:strVal val="visible"/>
                                      </p:to>
                                    </p:set>
                                  </p:childTnLst>
                                </p:cTn>
                              </p:par>
                              <p:par>
                                <p:cTn id="58" presetID="1" presetClass="entr" presetSubtype="0" fill="hold" grpId="0" nodeType="withEffect">
                                  <p:stCondLst>
                                    <p:cond delay="0"/>
                                  </p:stCondLst>
                                  <p:childTnLst>
                                    <p:set>
                                      <p:cBhvr>
                                        <p:cTn id="59" dur="1" fill="hold">
                                          <p:stCondLst>
                                            <p:cond delay="0"/>
                                          </p:stCondLst>
                                        </p:cTn>
                                        <p:tgtEl>
                                          <p:spTgt spid="21"/>
                                        </p:tgtEl>
                                        <p:attrNameLst>
                                          <p:attrName>style.visibility</p:attrName>
                                        </p:attrNameLst>
                                      </p:cBhvr>
                                      <p:to>
                                        <p:strVal val="visible"/>
                                      </p:to>
                                    </p:set>
                                  </p:childTnLst>
                                </p:cTn>
                              </p:par>
                              <p:par>
                                <p:cTn id="60" presetID="1" presetClass="entr" presetSubtype="0" fill="hold" grpId="0" nodeType="withEffect">
                                  <p:stCondLst>
                                    <p:cond delay="0"/>
                                  </p:stCondLst>
                                  <p:childTnLst>
                                    <p:set>
                                      <p:cBhvr>
                                        <p:cTn id="61" dur="1" fill="hold">
                                          <p:stCondLst>
                                            <p:cond delay="0"/>
                                          </p:stCondLst>
                                        </p:cTn>
                                        <p:tgtEl>
                                          <p:spTgt spid="24"/>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childTnLst>
                                    <p:set>
                                      <p:cBhvr>
                                        <p:cTn id="65"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Chart bld="series"/>
        </p:bldSub>
      </p:bldGraphic>
      <p:bldP spid="16" grpId="0"/>
      <p:bldP spid="17" grpId="0"/>
      <p:bldP spid="18" grpId="0"/>
      <p:bldP spid="19" grpId="0"/>
      <p:bldP spid="20" grpId="0"/>
      <p:bldP spid="21" grpId="0"/>
      <p:bldP spid="22" grpId="0" animBg="1"/>
      <p:bldP spid="23" grpId="0"/>
      <p:bldP spid="24" grpId="0"/>
      <p:bldP spid="25" grpId="0" animBg="1"/>
      <p:bldP spid="1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ESLL</a:t>
            </a:r>
            <a:endParaRPr lang="en-US" sz="4400" b="1" dirty="0">
              <a:latin typeface="+mj-lt"/>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630373652"/>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6967653" y="2779521"/>
            <a:ext cx="1286593" cy="369332"/>
          </a:xfrm>
          <a:prstGeom prst="rect">
            <a:avLst/>
          </a:prstGeom>
          <a:noFill/>
        </p:spPr>
        <p:txBody>
          <a:bodyPr wrap="square" rtlCol="0">
            <a:spAutoFit/>
          </a:bodyPr>
          <a:lstStyle/>
          <a:p>
            <a:r>
              <a:rPr lang="en-US" dirty="0" smtClean="0">
                <a:solidFill>
                  <a:schemeClr val="accent5"/>
                </a:solidFill>
              </a:rPr>
              <a:t>FH Asian</a:t>
            </a:r>
            <a:endParaRPr lang="en-US" dirty="0">
              <a:solidFill>
                <a:schemeClr val="accent5"/>
              </a:solidFill>
            </a:endParaRPr>
          </a:p>
        </p:txBody>
      </p:sp>
      <p:sp>
        <p:nvSpPr>
          <p:cNvPr id="8" name="TextBox 7"/>
          <p:cNvSpPr txBox="1"/>
          <p:nvPr/>
        </p:nvSpPr>
        <p:spPr>
          <a:xfrm>
            <a:off x="6967653" y="3416824"/>
            <a:ext cx="1420265" cy="369332"/>
          </a:xfrm>
          <a:prstGeom prst="rect">
            <a:avLst/>
          </a:prstGeom>
          <a:noFill/>
        </p:spPr>
        <p:txBody>
          <a:bodyPr wrap="square" rtlCol="0">
            <a:spAutoFit/>
          </a:bodyPr>
          <a:lstStyle/>
          <a:p>
            <a:r>
              <a:rPr lang="en-US" dirty="0" smtClean="0">
                <a:solidFill>
                  <a:schemeClr val="tx2"/>
                </a:solidFill>
              </a:rPr>
              <a:t>Foothill</a:t>
            </a:r>
            <a:endParaRPr lang="en-US" dirty="0">
              <a:solidFill>
                <a:schemeClr val="tx2"/>
              </a:solidFill>
            </a:endParaRPr>
          </a:p>
        </p:txBody>
      </p:sp>
      <p:sp>
        <p:nvSpPr>
          <p:cNvPr id="9" name="TextBox 8"/>
          <p:cNvSpPr txBox="1"/>
          <p:nvPr/>
        </p:nvSpPr>
        <p:spPr>
          <a:xfrm>
            <a:off x="7400207" y="4251991"/>
            <a:ext cx="1286593" cy="369332"/>
          </a:xfrm>
          <a:prstGeom prst="rect">
            <a:avLst/>
          </a:prstGeom>
          <a:noFill/>
        </p:spPr>
        <p:txBody>
          <a:bodyPr wrap="square" rtlCol="0">
            <a:spAutoFit/>
          </a:bodyPr>
          <a:lstStyle/>
          <a:p>
            <a:r>
              <a:rPr lang="en-US" dirty="0" smtClean="0">
                <a:solidFill>
                  <a:schemeClr val="accent3">
                    <a:lumMod val="75000"/>
                  </a:schemeClr>
                </a:solidFill>
              </a:rPr>
              <a:t>FH Latino/a</a:t>
            </a:r>
            <a:endParaRPr lang="en-US" dirty="0">
              <a:solidFill>
                <a:schemeClr val="accent3">
                  <a:lumMod val="75000"/>
                </a:schemeClr>
              </a:solidFill>
            </a:endParaRPr>
          </a:p>
        </p:txBody>
      </p:sp>
      <p:sp>
        <p:nvSpPr>
          <p:cNvPr id="10" name="TextBox 9"/>
          <p:cNvSpPr txBox="1"/>
          <p:nvPr/>
        </p:nvSpPr>
        <p:spPr>
          <a:xfrm>
            <a:off x="1336720" y="4228008"/>
            <a:ext cx="751905" cy="367654"/>
          </a:xfrm>
          <a:prstGeom prst="rect">
            <a:avLst/>
          </a:prstGeom>
          <a:noFill/>
        </p:spPr>
        <p:txBody>
          <a:bodyPr wrap="square" rtlCol="0">
            <a:spAutoFit/>
          </a:bodyPr>
          <a:lstStyle/>
          <a:p>
            <a:r>
              <a:rPr lang="en-US" dirty="0" smtClean="0">
                <a:solidFill>
                  <a:srgbClr val="C00000"/>
                </a:solidFill>
              </a:rPr>
              <a:t>State</a:t>
            </a:r>
            <a:endParaRPr lang="en-US" dirty="0">
              <a:solidFill>
                <a:srgbClr val="C00000"/>
              </a:solidFill>
            </a:endParaRPr>
          </a:p>
        </p:txBody>
      </p:sp>
      <p:sp>
        <p:nvSpPr>
          <p:cNvPr id="11" name="TextBox 10"/>
          <p:cNvSpPr txBox="1"/>
          <p:nvPr/>
        </p:nvSpPr>
        <p:spPr>
          <a:xfrm>
            <a:off x="1336720" y="1701005"/>
            <a:ext cx="3859779"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Who’s being counted at FH in 2007-08?</a:t>
            </a:r>
            <a:endParaRPr lang="en-US" dirty="0"/>
          </a:p>
        </p:txBody>
      </p:sp>
      <p:sp>
        <p:nvSpPr>
          <p:cNvPr id="12" name="TextBox 11"/>
          <p:cNvSpPr txBox="1"/>
          <p:nvPr/>
        </p:nvSpPr>
        <p:spPr>
          <a:xfrm>
            <a:off x="1166192" y="2064140"/>
            <a:ext cx="2265890" cy="369332"/>
          </a:xfrm>
          <a:prstGeom prst="rect">
            <a:avLst/>
          </a:prstGeom>
          <a:noFill/>
        </p:spPr>
        <p:txBody>
          <a:bodyPr wrap="square" rtlCol="0">
            <a:spAutoFit/>
          </a:bodyPr>
          <a:lstStyle/>
          <a:p>
            <a:r>
              <a:rPr lang="en-US" dirty="0" smtClean="0"/>
              <a:t>&lt;10 African American</a:t>
            </a:r>
            <a:endParaRPr lang="en-US" dirty="0"/>
          </a:p>
        </p:txBody>
      </p:sp>
      <p:sp>
        <p:nvSpPr>
          <p:cNvPr id="13" name="TextBox 12"/>
          <p:cNvSpPr txBox="1"/>
          <p:nvPr/>
        </p:nvSpPr>
        <p:spPr>
          <a:xfrm>
            <a:off x="1399958" y="2437995"/>
            <a:ext cx="1570646" cy="369332"/>
          </a:xfrm>
          <a:prstGeom prst="rect">
            <a:avLst/>
          </a:prstGeom>
          <a:noFill/>
        </p:spPr>
        <p:txBody>
          <a:bodyPr wrap="square" rtlCol="0">
            <a:spAutoFit/>
          </a:bodyPr>
          <a:lstStyle/>
          <a:p>
            <a:r>
              <a:rPr lang="en-US" dirty="0" smtClean="0"/>
              <a:t>135 Asian</a:t>
            </a:r>
            <a:endParaRPr lang="en-US" dirty="0"/>
          </a:p>
        </p:txBody>
      </p:sp>
      <p:sp>
        <p:nvSpPr>
          <p:cNvPr id="14" name="TextBox 13"/>
          <p:cNvSpPr txBox="1"/>
          <p:nvPr/>
        </p:nvSpPr>
        <p:spPr>
          <a:xfrm>
            <a:off x="2703151" y="2425803"/>
            <a:ext cx="1670900" cy="369332"/>
          </a:xfrm>
          <a:prstGeom prst="rect">
            <a:avLst/>
          </a:prstGeom>
          <a:noFill/>
        </p:spPr>
        <p:txBody>
          <a:bodyPr wrap="square" rtlCol="0">
            <a:spAutoFit/>
          </a:bodyPr>
          <a:lstStyle/>
          <a:p>
            <a:r>
              <a:rPr lang="en-US" dirty="0" smtClean="0"/>
              <a:t>114 Latino/a</a:t>
            </a:r>
            <a:endParaRPr lang="en-US" dirty="0"/>
          </a:p>
        </p:txBody>
      </p:sp>
      <p:sp>
        <p:nvSpPr>
          <p:cNvPr id="15" name="TextBox 14"/>
          <p:cNvSpPr txBox="1"/>
          <p:nvPr/>
        </p:nvSpPr>
        <p:spPr>
          <a:xfrm>
            <a:off x="3375218" y="2088524"/>
            <a:ext cx="1169630" cy="369332"/>
          </a:xfrm>
          <a:prstGeom prst="rect">
            <a:avLst/>
          </a:prstGeom>
          <a:noFill/>
        </p:spPr>
        <p:txBody>
          <a:bodyPr wrap="square" rtlCol="0">
            <a:spAutoFit/>
          </a:bodyPr>
          <a:lstStyle/>
          <a:p>
            <a:r>
              <a:rPr lang="en-US" dirty="0" smtClean="0"/>
              <a:t>59 White</a:t>
            </a:r>
            <a:endParaRPr lang="en-US" dirty="0"/>
          </a:p>
        </p:txBody>
      </p:sp>
      <p:sp>
        <p:nvSpPr>
          <p:cNvPr id="16" name="TextBox 15"/>
          <p:cNvSpPr txBox="1"/>
          <p:nvPr/>
        </p:nvSpPr>
        <p:spPr>
          <a:xfrm>
            <a:off x="4603329" y="2119105"/>
            <a:ext cx="1320011" cy="646331"/>
          </a:xfrm>
          <a:prstGeom prst="rect">
            <a:avLst/>
          </a:prstGeom>
          <a:noFill/>
        </p:spPr>
        <p:txBody>
          <a:bodyPr wrap="square" rtlCol="0">
            <a:spAutoFit/>
          </a:bodyPr>
          <a:lstStyle/>
          <a:p>
            <a:r>
              <a:rPr lang="en-US" dirty="0" smtClean="0"/>
              <a:t>0 Filipino &amp; &lt;10 PI</a:t>
            </a:r>
            <a:endParaRPr lang="en-US" dirty="0"/>
          </a:p>
        </p:txBody>
      </p:sp>
      <p:sp>
        <p:nvSpPr>
          <p:cNvPr id="17" name="TextBox 16"/>
          <p:cNvSpPr txBox="1"/>
          <p:nvPr/>
        </p:nvSpPr>
        <p:spPr>
          <a:xfrm>
            <a:off x="4043299" y="4445254"/>
            <a:ext cx="1588104" cy="9233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What’s being counted at FH in 2007-08?</a:t>
            </a:r>
            <a:endParaRPr lang="en-US" dirty="0"/>
          </a:p>
        </p:txBody>
      </p:sp>
      <p:sp>
        <p:nvSpPr>
          <p:cNvPr id="18" name="TextBox 17"/>
          <p:cNvSpPr txBox="1"/>
          <p:nvPr/>
        </p:nvSpPr>
        <p:spPr>
          <a:xfrm>
            <a:off x="5685237" y="4545526"/>
            <a:ext cx="3421168" cy="923330"/>
          </a:xfrm>
          <a:prstGeom prst="rect">
            <a:avLst/>
          </a:prstGeom>
          <a:noFill/>
        </p:spPr>
        <p:txBody>
          <a:bodyPr wrap="square" rtlCol="0">
            <a:spAutoFit/>
          </a:bodyPr>
          <a:lstStyle/>
          <a:p>
            <a:r>
              <a:rPr lang="en-US" dirty="0" smtClean="0"/>
              <a:t>Seems like about half in F07 are enrolled in ESL 166/167, 155/156, 136/137</a:t>
            </a:r>
            <a:endParaRPr lang="en-US" dirty="0"/>
          </a:p>
        </p:txBody>
      </p:sp>
      <p:sp>
        <p:nvSpPr>
          <p:cNvPr id="19" name="TextBox 18"/>
          <p:cNvSpPr txBox="1"/>
          <p:nvPr/>
        </p:nvSpPr>
        <p:spPr>
          <a:xfrm>
            <a:off x="3432081" y="2687650"/>
            <a:ext cx="1139919" cy="369332"/>
          </a:xfrm>
          <a:prstGeom prst="rect">
            <a:avLst/>
          </a:prstGeom>
          <a:noFill/>
        </p:spPr>
        <p:txBody>
          <a:bodyPr wrap="square" rtlCol="0">
            <a:spAutoFit/>
          </a:bodyPr>
          <a:lstStyle/>
          <a:p>
            <a:r>
              <a:rPr lang="en-US" u="sng" dirty="0" smtClean="0"/>
              <a:t>Total 336</a:t>
            </a:r>
            <a:endParaRPr lang="en-US" u="sng" dirty="0"/>
          </a:p>
        </p:txBody>
      </p:sp>
      <p:sp>
        <p:nvSpPr>
          <p:cNvPr id="20" name="TextBox 19"/>
          <p:cNvSpPr txBox="1"/>
          <p:nvPr/>
        </p:nvSpPr>
        <p:spPr>
          <a:xfrm>
            <a:off x="6273218" y="1565107"/>
            <a:ext cx="2833187" cy="9233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ESL cohort size continues to decrease from a high of 507 in 2003-04</a:t>
            </a:r>
            <a:endParaRPr lang="en-US" dirty="0"/>
          </a:p>
        </p:txBody>
      </p:sp>
      <p:pic>
        <p:nvPicPr>
          <p:cNvPr id="26" name="Picture 25" descr="FH Logo-5.jpg"/>
          <p:cNvPicPr>
            <a:picLocks noChangeAspect="1"/>
          </p:cNvPicPr>
          <p:nvPr/>
        </p:nvPicPr>
        <p:blipFill>
          <a:blip r:embed="rId4"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39566872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graphicEl>
                                              <a:chart seriesIdx="-3" categoryIdx="-3" bldStep="gridLegend"/>
                                            </p:graphicEl>
                                          </p:spTgt>
                                        </p:tgtEl>
                                        <p:attrNameLst>
                                          <p:attrName>style.visibility</p:attrName>
                                        </p:attrNameLst>
                                      </p:cBhvr>
                                      <p:to>
                                        <p:strVal val="visible"/>
                                      </p:to>
                                    </p:set>
                                    <p:animEffect transition="in" filter="wipe(left)">
                                      <p:cBhvr>
                                        <p:cTn id="7" dur="2000"/>
                                        <p:tgtEl>
                                          <p:spTgt spid="3">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graphicEl>
                                              <a:chart seriesIdx="0" categoryIdx="-4" bldStep="series"/>
                                            </p:graphicEl>
                                          </p:spTgt>
                                        </p:tgtEl>
                                        <p:attrNameLst>
                                          <p:attrName>style.visibility</p:attrName>
                                        </p:attrNameLst>
                                      </p:cBhvr>
                                      <p:to>
                                        <p:strVal val="visible"/>
                                      </p:to>
                                    </p:set>
                                    <p:animEffect transition="in" filter="wipe(left)">
                                      <p:cBhvr>
                                        <p:cTn id="12" dur="2000"/>
                                        <p:tgtEl>
                                          <p:spTgt spid="3">
                                            <p:graphicEl>
                                              <a:chart seriesIdx="0" categoryIdx="-4" bldStep="series"/>
                                            </p:graphicEl>
                                          </p:spTgt>
                                        </p:tgtEl>
                                      </p:cBhvr>
                                    </p:animEffect>
                                  </p:childTnLst>
                                </p:cTn>
                              </p:par>
                            </p:childTnLst>
                          </p:cTn>
                        </p:par>
                        <p:par>
                          <p:cTn id="13" fill="hold">
                            <p:stCondLst>
                              <p:cond delay="2000"/>
                            </p:stCondLst>
                            <p:childTnLst>
                              <p:par>
                                <p:cTn id="14" presetID="22" presetClass="entr" presetSubtype="8" fill="hold" grpId="0" nodeType="afterEffect">
                                  <p:stCondLst>
                                    <p:cond delay="2000"/>
                                  </p:stCondLst>
                                  <p:childTnLst>
                                    <p:set>
                                      <p:cBhvr>
                                        <p:cTn id="15" dur="1" fill="hold">
                                          <p:stCondLst>
                                            <p:cond delay="0"/>
                                          </p:stCondLst>
                                        </p:cTn>
                                        <p:tgtEl>
                                          <p:spTgt spid="3">
                                            <p:graphicEl>
                                              <a:chart seriesIdx="1" categoryIdx="-4" bldStep="series"/>
                                            </p:graphicEl>
                                          </p:spTgt>
                                        </p:tgtEl>
                                        <p:attrNameLst>
                                          <p:attrName>style.visibility</p:attrName>
                                        </p:attrNameLst>
                                      </p:cBhvr>
                                      <p:to>
                                        <p:strVal val="visible"/>
                                      </p:to>
                                    </p:set>
                                    <p:animEffect transition="in" filter="wipe(left)">
                                      <p:cBhvr>
                                        <p:cTn id="16" dur="3000"/>
                                        <p:tgtEl>
                                          <p:spTgt spid="3">
                                            <p:graphicEl>
                                              <a:chart seriesIdx="1" categoryIdx="-4" bldStep="series"/>
                                            </p:graphicEl>
                                          </p:spTgt>
                                        </p:tgtEl>
                                      </p:cBhvr>
                                    </p:animEffect>
                                  </p:childTnLst>
                                </p:cTn>
                              </p:par>
                            </p:childTnLst>
                          </p:cTn>
                        </p:par>
                        <p:par>
                          <p:cTn id="17" fill="hold">
                            <p:stCondLst>
                              <p:cond delay="7000"/>
                            </p:stCondLst>
                            <p:childTnLst>
                              <p:par>
                                <p:cTn id="18" presetID="22" presetClass="entr" presetSubtype="8" fill="hold" grpId="0" nodeType="afterEffect">
                                  <p:stCondLst>
                                    <p:cond delay="2500"/>
                                  </p:stCondLst>
                                  <p:childTnLst>
                                    <p:set>
                                      <p:cBhvr>
                                        <p:cTn id="19" dur="1" fill="hold">
                                          <p:stCondLst>
                                            <p:cond delay="0"/>
                                          </p:stCondLst>
                                        </p:cTn>
                                        <p:tgtEl>
                                          <p:spTgt spid="3">
                                            <p:graphicEl>
                                              <a:chart seriesIdx="2" categoryIdx="-4" bldStep="series"/>
                                            </p:graphicEl>
                                          </p:spTgt>
                                        </p:tgtEl>
                                        <p:attrNameLst>
                                          <p:attrName>style.visibility</p:attrName>
                                        </p:attrNameLst>
                                      </p:cBhvr>
                                      <p:to>
                                        <p:strVal val="visible"/>
                                      </p:to>
                                    </p:set>
                                    <p:animEffect transition="in" filter="wipe(left)">
                                      <p:cBhvr>
                                        <p:cTn id="20" dur="3000"/>
                                        <p:tgtEl>
                                          <p:spTgt spid="3">
                                            <p:graphicEl>
                                              <a:chart seriesIdx="2" categoryIdx="-4" bldStep="series"/>
                                            </p:graphicEl>
                                          </p:spTgt>
                                        </p:tgtEl>
                                      </p:cBhvr>
                                    </p:animEffect>
                                  </p:childTnLst>
                                </p:cTn>
                              </p:par>
                            </p:childTnLst>
                          </p:cTn>
                        </p:par>
                        <p:par>
                          <p:cTn id="21" fill="hold">
                            <p:stCondLst>
                              <p:cond delay="12500"/>
                            </p:stCondLst>
                            <p:childTnLst>
                              <p:par>
                                <p:cTn id="22" presetID="22" presetClass="entr" presetSubtype="8" fill="hold" grpId="0" nodeType="afterEffect">
                                  <p:stCondLst>
                                    <p:cond delay="2500"/>
                                  </p:stCondLst>
                                  <p:childTnLst>
                                    <p:set>
                                      <p:cBhvr>
                                        <p:cTn id="23" dur="1" fill="hold">
                                          <p:stCondLst>
                                            <p:cond delay="0"/>
                                          </p:stCondLst>
                                        </p:cTn>
                                        <p:tgtEl>
                                          <p:spTgt spid="3">
                                            <p:graphicEl>
                                              <a:chart seriesIdx="3" categoryIdx="-4" bldStep="series"/>
                                            </p:graphicEl>
                                          </p:spTgt>
                                        </p:tgtEl>
                                        <p:attrNameLst>
                                          <p:attrName>style.visibility</p:attrName>
                                        </p:attrNameLst>
                                      </p:cBhvr>
                                      <p:to>
                                        <p:strVal val="visible"/>
                                      </p:to>
                                    </p:set>
                                    <p:animEffect transition="in" filter="wipe(left)">
                                      <p:cBhvr>
                                        <p:cTn id="24" dur="3000"/>
                                        <p:tgtEl>
                                          <p:spTgt spid="3">
                                            <p:graphicEl>
                                              <a:chart seriesIdx="3" categoryIdx="-4" bldStep="series"/>
                                            </p:graphicEl>
                                          </p:spTgt>
                                        </p:tgtEl>
                                      </p:cBhvr>
                                    </p:animEffect>
                                  </p:childTnLst>
                                </p:cTn>
                              </p:par>
                            </p:childTnLst>
                          </p:cTn>
                        </p:par>
                        <p:par>
                          <p:cTn id="25" fill="hold">
                            <p:stCondLst>
                              <p:cond delay="18000"/>
                            </p:stCondLst>
                            <p:childTnLst>
                              <p:par>
                                <p:cTn id="26" presetID="22" presetClass="entr" presetSubtype="8" fill="hold" grpId="0" nodeType="afterEffect">
                                  <p:stCondLst>
                                    <p:cond delay="2000"/>
                                  </p:stCondLst>
                                  <p:childTnLst>
                                    <p:set>
                                      <p:cBhvr>
                                        <p:cTn id="27" dur="1" fill="hold">
                                          <p:stCondLst>
                                            <p:cond delay="0"/>
                                          </p:stCondLst>
                                        </p:cTn>
                                        <p:tgtEl>
                                          <p:spTgt spid="3">
                                            <p:graphicEl>
                                              <a:chart seriesIdx="4" categoryIdx="-4" bldStep="series"/>
                                            </p:graphicEl>
                                          </p:spTgt>
                                        </p:tgtEl>
                                        <p:attrNameLst>
                                          <p:attrName>style.visibility</p:attrName>
                                        </p:attrNameLst>
                                      </p:cBhvr>
                                      <p:to>
                                        <p:strVal val="visible"/>
                                      </p:to>
                                    </p:set>
                                    <p:animEffect transition="in" filter="wipe(left)">
                                      <p:cBhvr>
                                        <p:cTn id="28" dur="3000"/>
                                        <p:tgtEl>
                                          <p:spTgt spid="3">
                                            <p:graphicEl>
                                              <a:chart seriesIdx="4" categoryIdx="-4" bldStep="series"/>
                                            </p:graphicEl>
                                          </p:spTgt>
                                        </p:tgtEl>
                                      </p:cBhvr>
                                    </p:animEffect>
                                  </p:childTnLst>
                                </p:cTn>
                              </p:par>
                            </p:childTnLst>
                          </p:cTn>
                        </p:par>
                        <p:par>
                          <p:cTn id="29" fill="hold">
                            <p:stCondLst>
                              <p:cond delay="23000"/>
                            </p:stCondLst>
                            <p:childTnLst>
                              <p:par>
                                <p:cTn id="30" presetID="22" presetClass="entr" presetSubtype="8" fill="hold" grpId="0" nodeType="afterEffect">
                                  <p:stCondLst>
                                    <p:cond delay="2000"/>
                                  </p:stCondLst>
                                  <p:childTnLst>
                                    <p:set>
                                      <p:cBhvr>
                                        <p:cTn id="31" dur="1" fill="hold">
                                          <p:stCondLst>
                                            <p:cond delay="0"/>
                                          </p:stCondLst>
                                        </p:cTn>
                                        <p:tgtEl>
                                          <p:spTgt spid="3">
                                            <p:graphicEl>
                                              <a:chart seriesIdx="5" categoryIdx="-4" bldStep="series"/>
                                            </p:graphicEl>
                                          </p:spTgt>
                                        </p:tgtEl>
                                        <p:attrNameLst>
                                          <p:attrName>style.visibility</p:attrName>
                                        </p:attrNameLst>
                                      </p:cBhvr>
                                      <p:to>
                                        <p:strVal val="visible"/>
                                      </p:to>
                                    </p:set>
                                    <p:animEffect transition="in" filter="wipe(left)">
                                      <p:cBhvr>
                                        <p:cTn id="32" dur="3000"/>
                                        <p:tgtEl>
                                          <p:spTgt spid="3">
                                            <p:graphicEl>
                                              <a:chart seriesIdx="5" categoryIdx="-4" bldStep="series"/>
                                            </p:graphicEl>
                                          </p:spTgt>
                                        </p:tgtEl>
                                      </p:cBhvr>
                                    </p:animEffect>
                                  </p:childTnLst>
                                </p:cTn>
                              </p:par>
                              <p:par>
                                <p:cTn id="33" presetID="1"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Chart bld="series"/>
        </p:bldSub>
      </p:bldGraphic>
      <p:bldP spid="11" grpId="0" animBg="1"/>
      <p:bldP spid="12" grpId="0"/>
      <p:bldP spid="13" grpId="0"/>
      <p:bldP spid="14" grpId="0"/>
      <p:bldP spid="15" grpId="0"/>
      <p:bldP spid="16" grpId="0"/>
      <p:bldP spid="17" grpId="0" animBg="1"/>
      <p:bldP spid="18" grpId="0"/>
      <p:bldP spid="19" grpId="0"/>
      <p:bldP spid="2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142319882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Career Technical Education</a:t>
            </a:r>
            <a:endParaRPr lang="en-US" sz="4400" b="1" dirty="0">
              <a:latin typeface="+mj-lt"/>
            </a:endParaRPr>
          </a:p>
        </p:txBody>
      </p:sp>
      <p:sp>
        <p:nvSpPr>
          <p:cNvPr id="5" name="TextBox 4"/>
          <p:cNvSpPr txBox="1"/>
          <p:nvPr/>
        </p:nvSpPr>
        <p:spPr>
          <a:xfrm>
            <a:off x="1570646" y="3877001"/>
            <a:ext cx="1687609" cy="9233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Who’s being counted at FH in 2007-08?</a:t>
            </a:r>
            <a:endParaRPr lang="en-US" dirty="0"/>
          </a:p>
        </p:txBody>
      </p:sp>
      <p:sp>
        <p:nvSpPr>
          <p:cNvPr id="8" name="TextBox 7"/>
          <p:cNvSpPr txBox="1"/>
          <p:nvPr/>
        </p:nvSpPr>
        <p:spPr>
          <a:xfrm>
            <a:off x="3258254" y="3782308"/>
            <a:ext cx="2322552" cy="369332"/>
          </a:xfrm>
          <a:prstGeom prst="rect">
            <a:avLst/>
          </a:prstGeom>
          <a:noFill/>
        </p:spPr>
        <p:txBody>
          <a:bodyPr wrap="square" rtlCol="0">
            <a:spAutoFit/>
          </a:bodyPr>
          <a:lstStyle/>
          <a:p>
            <a:r>
              <a:rPr lang="en-US" dirty="0" smtClean="0"/>
              <a:t>61 African Americans</a:t>
            </a:r>
            <a:endParaRPr lang="en-US" dirty="0"/>
          </a:p>
        </p:txBody>
      </p:sp>
      <p:sp>
        <p:nvSpPr>
          <p:cNvPr id="9" name="TextBox 8"/>
          <p:cNvSpPr txBox="1"/>
          <p:nvPr/>
        </p:nvSpPr>
        <p:spPr>
          <a:xfrm>
            <a:off x="3286537" y="4092047"/>
            <a:ext cx="1754445" cy="367654"/>
          </a:xfrm>
          <a:prstGeom prst="rect">
            <a:avLst/>
          </a:prstGeom>
          <a:noFill/>
        </p:spPr>
        <p:txBody>
          <a:bodyPr wrap="square" rtlCol="0">
            <a:spAutoFit/>
          </a:bodyPr>
          <a:lstStyle/>
          <a:p>
            <a:r>
              <a:rPr lang="en-US" dirty="0" smtClean="0"/>
              <a:t>563 Asians</a:t>
            </a:r>
            <a:endParaRPr lang="en-US" dirty="0"/>
          </a:p>
        </p:txBody>
      </p:sp>
      <p:sp>
        <p:nvSpPr>
          <p:cNvPr id="11" name="TextBox 10"/>
          <p:cNvSpPr txBox="1"/>
          <p:nvPr/>
        </p:nvSpPr>
        <p:spPr>
          <a:xfrm>
            <a:off x="3282639" y="4423125"/>
            <a:ext cx="1771154" cy="369332"/>
          </a:xfrm>
          <a:prstGeom prst="rect">
            <a:avLst/>
          </a:prstGeom>
          <a:noFill/>
        </p:spPr>
        <p:txBody>
          <a:bodyPr wrap="square" rtlCol="0">
            <a:spAutoFit/>
          </a:bodyPr>
          <a:lstStyle/>
          <a:p>
            <a:r>
              <a:rPr lang="en-US" dirty="0" smtClean="0"/>
              <a:t>63 Filipinos</a:t>
            </a:r>
            <a:endParaRPr lang="en-US" dirty="0"/>
          </a:p>
        </p:txBody>
      </p:sp>
      <p:sp>
        <p:nvSpPr>
          <p:cNvPr id="12" name="TextBox 11"/>
          <p:cNvSpPr txBox="1"/>
          <p:nvPr/>
        </p:nvSpPr>
        <p:spPr>
          <a:xfrm>
            <a:off x="2122043" y="2978011"/>
            <a:ext cx="1587355" cy="369332"/>
          </a:xfrm>
          <a:prstGeom prst="rect">
            <a:avLst/>
          </a:prstGeom>
          <a:noFill/>
        </p:spPr>
        <p:txBody>
          <a:bodyPr wrap="square" rtlCol="0">
            <a:spAutoFit/>
          </a:bodyPr>
          <a:lstStyle/>
          <a:p>
            <a:r>
              <a:rPr lang="en-US" dirty="0" smtClean="0"/>
              <a:t>253 Latino/as</a:t>
            </a:r>
            <a:endParaRPr lang="en-US" dirty="0"/>
          </a:p>
        </p:txBody>
      </p:sp>
      <p:sp>
        <p:nvSpPr>
          <p:cNvPr id="13" name="TextBox 12"/>
          <p:cNvSpPr txBox="1"/>
          <p:nvPr/>
        </p:nvSpPr>
        <p:spPr>
          <a:xfrm>
            <a:off x="3843070" y="2957939"/>
            <a:ext cx="2205588" cy="369332"/>
          </a:xfrm>
          <a:prstGeom prst="rect">
            <a:avLst/>
          </a:prstGeom>
          <a:noFill/>
        </p:spPr>
        <p:txBody>
          <a:bodyPr wrap="square" rtlCol="0">
            <a:spAutoFit/>
          </a:bodyPr>
          <a:lstStyle/>
          <a:p>
            <a:r>
              <a:rPr lang="en-US" dirty="0" smtClean="0"/>
              <a:t>12 Pacific Islanders</a:t>
            </a:r>
            <a:endParaRPr lang="en-US" dirty="0"/>
          </a:p>
        </p:txBody>
      </p:sp>
      <p:sp>
        <p:nvSpPr>
          <p:cNvPr id="14" name="TextBox 13"/>
          <p:cNvSpPr txBox="1"/>
          <p:nvPr/>
        </p:nvSpPr>
        <p:spPr>
          <a:xfrm>
            <a:off x="4728647" y="4417349"/>
            <a:ext cx="1453683" cy="369332"/>
          </a:xfrm>
          <a:prstGeom prst="rect">
            <a:avLst/>
          </a:prstGeom>
          <a:noFill/>
        </p:spPr>
        <p:txBody>
          <a:bodyPr wrap="square" rtlCol="0">
            <a:spAutoFit/>
          </a:bodyPr>
          <a:lstStyle/>
          <a:p>
            <a:r>
              <a:rPr lang="en-US" dirty="0" smtClean="0"/>
              <a:t>835 Whites</a:t>
            </a:r>
            <a:endParaRPr lang="en-US" dirty="0"/>
          </a:p>
        </p:txBody>
      </p:sp>
      <p:sp>
        <p:nvSpPr>
          <p:cNvPr id="15" name="TextBox 14"/>
          <p:cNvSpPr txBox="1"/>
          <p:nvPr/>
        </p:nvSpPr>
        <p:spPr>
          <a:xfrm>
            <a:off x="5982262" y="4064510"/>
            <a:ext cx="1503810" cy="369332"/>
          </a:xfrm>
          <a:prstGeom prst="rect">
            <a:avLst/>
          </a:prstGeom>
          <a:noFill/>
        </p:spPr>
        <p:txBody>
          <a:bodyPr wrap="square" rtlCol="0">
            <a:spAutoFit/>
          </a:bodyPr>
          <a:lstStyle/>
          <a:p>
            <a:r>
              <a:rPr lang="en-US" u="sng" dirty="0" smtClean="0"/>
              <a:t>Total 1,981</a:t>
            </a:r>
            <a:endParaRPr lang="en-US" u="sng" dirty="0"/>
          </a:p>
        </p:txBody>
      </p:sp>
      <p:sp>
        <p:nvSpPr>
          <p:cNvPr id="16" name="TextBox 15"/>
          <p:cNvSpPr txBox="1"/>
          <p:nvPr/>
        </p:nvSpPr>
        <p:spPr>
          <a:xfrm>
            <a:off x="7351960" y="2978011"/>
            <a:ext cx="1103108" cy="369332"/>
          </a:xfrm>
          <a:prstGeom prst="rect">
            <a:avLst/>
          </a:prstGeom>
          <a:noFill/>
        </p:spPr>
        <p:txBody>
          <a:bodyPr wrap="square" rtlCol="0">
            <a:spAutoFit/>
          </a:bodyPr>
          <a:lstStyle/>
          <a:p>
            <a:r>
              <a:rPr lang="en-US" dirty="0" smtClean="0"/>
              <a:t>State</a:t>
            </a:r>
            <a:endParaRPr lang="en-US" dirty="0"/>
          </a:p>
        </p:txBody>
      </p:sp>
      <p:sp>
        <p:nvSpPr>
          <p:cNvPr id="17" name="TextBox 16"/>
          <p:cNvSpPr txBox="1"/>
          <p:nvPr/>
        </p:nvSpPr>
        <p:spPr>
          <a:xfrm>
            <a:off x="7351960" y="3695178"/>
            <a:ext cx="1791221" cy="369332"/>
          </a:xfrm>
          <a:prstGeom prst="rect">
            <a:avLst/>
          </a:prstGeom>
          <a:noFill/>
        </p:spPr>
        <p:txBody>
          <a:bodyPr wrap="square" rtlCol="0">
            <a:spAutoFit/>
          </a:bodyPr>
          <a:lstStyle/>
          <a:p>
            <a:r>
              <a:rPr lang="en-US" dirty="0" smtClean="0"/>
              <a:t>Foothill</a:t>
            </a:r>
            <a:endParaRPr lang="en-US" dirty="0"/>
          </a:p>
        </p:txBody>
      </p:sp>
      <p:pic>
        <p:nvPicPr>
          <p:cNvPr id="19" name="Picture 18" descr="FH Logo-5.jpg"/>
          <p:cNvPicPr>
            <a:picLocks noChangeAspect="1"/>
          </p:cNvPicPr>
          <p:nvPr/>
        </p:nvPicPr>
        <p:blipFill>
          <a:blip r:embed="rId4" cstate="print"/>
          <a:stretch>
            <a:fillRect/>
          </a:stretch>
        </p:blipFill>
        <p:spPr>
          <a:xfrm>
            <a:off x="2725702" y="6239496"/>
            <a:ext cx="3547517" cy="274320"/>
          </a:xfrm>
          <a:prstGeom prst="rect">
            <a:avLst/>
          </a:prstGeom>
        </p:spPr>
      </p:pic>
      <p:sp>
        <p:nvSpPr>
          <p:cNvPr id="4" name="TextBox 3"/>
          <p:cNvSpPr txBox="1"/>
          <p:nvPr/>
        </p:nvSpPr>
        <p:spPr>
          <a:xfrm>
            <a:off x="1412730" y="1205948"/>
            <a:ext cx="6631833" cy="1477328"/>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Definition: Percentage </a:t>
            </a:r>
            <a:r>
              <a:rPr lang="en-US" dirty="0"/>
              <a:t>of students tracked for six years through 2012-13 who started first time in 2007-08 and completed more than eight units in courses classified as career technical education (or vocational) in a single discipline and completed a degree, certificate or </a:t>
            </a:r>
            <a:r>
              <a:rPr lang="en-US" dirty="0" smtClean="0"/>
              <a:t>transferred or achieved “transferred prepared” status.</a:t>
            </a:r>
            <a:endParaRPr lang="en-US" dirty="0"/>
          </a:p>
        </p:txBody>
      </p:sp>
      <p:sp>
        <p:nvSpPr>
          <p:cNvPr id="10" name="TextBox 9"/>
          <p:cNvSpPr txBox="1"/>
          <p:nvPr/>
        </p:nvSpPr>
        <p:spPr>
          <a:xfrm>
            <a:off x="6048659" y="4604342"/>
            <a:ext cx="2771212"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Cohort size fairly consistent since 2003-04 (~2000)</a:t>
            </a:r>
            <a:endParaRPr lang="en-US" dirty="0"/>
          </a:p>
        </p:txBody>
      </p:sp>
      <p:sp>
        <p:nvSpPr>
          <p:cNvPr id="22" name="TextBox 21"/>
          <p:cNvSpPr txBox="1"/>
          <p:nvPr/>
        </p:nvSpPr>
        <p:spPr>
          <a:xfrm>
            <a:off x="7058632" y="6190650"/>
            <a:ext cx="2026279" cy="646331"/>
          </a:xfrm>
          <a:prstGeom prst="rect">
            <a:avLst/>
          </a:prstGeom>
          <a:noFill/>
        </p:spPr>
        <p:txBody>
          <a:bodyPr wrap="square" rtlCol="0">
            <a:spAutoFit/>
          </a:bodyPr>
          <a:lstStyle/>
          <a:p>
            <a:pPr algn="ctr"/>
            <a:r>
              <a:rPr lang="en-US" dirty="0" smtClean="0"/>
              <a:t>CTE Cohort</a:t>
            </a:r>
          </a:p>
          <a:p>
            <a:pPr algn="ctr"/>
            <a:r>
              <a:rPr lang="en-US" dirty="0" smtClean="0"/>
              <a:t>Definition</a:t>
            </a:r>
            <a:endParaRPr lang="en-US" dirty="0"/>
          </a:p>
        </p:txBody>
      </p:sp>
      <p:sp>
        <p:nvSpPr>
          <p:cNvPr id="21" name="Bent Arrow 20">
            <a:hlinkClick r:id="rId5" action="ppaction://hlinksldjump"/>
          </p:cNvPr>
          <p:cNvSpPr/>
          <p:nvPr/>
        </p:nvSpPr>
        <p:spPr>
          <a:xfrm>
            <a:off x="7973879" y="5782296"/>
            <a:ext cx="457200" cy="457200"/>
          </a:xfrm>
          <a:prstGeom prst="ben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1046499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graphicEl>
                                              <a:chart seriesIdx="-3" categoryIdx="-3" bldStep="gridLegend"/>
                                            </p:graphicEl>
                                          </p:spTgt>
                                        </p:tgtEl>
                                        <p:attrNameLst>
                                          <p:attrName>style.visibility</p:attrName>
                                        </p:attrNameLst>
                                      </p:cBhvr>
                                      <p:to>
                                        <p:strVal val="visible"/>
                                      </p:to>
                                    </p:set>
                                    <p:animEffect transition="in" filter="wipe(left)">
                                      <p:cBhvr>
                                        <p:cTn id="15" dur="2000"/>
                                        <p:tgtEl>
                                          <p:spTgt spid="3">
                                            <p:graphicEl>
                                              <a:chart seriesIdx="-3" categoryIdx="-3" bldStep="gridLegend"/>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graphicEl>
                                              <a:chart seriesIdx="0" categoryIdx="-4" bldStep="series"/>
                                            </p:graphicEl>
                                          </p:spTgt>
                                        </p:tgtEl>
                                        <p:attrNameLst>
                                          <p:attrName>style.visibility</p:attrName>
                                        </p:attrNameLst>
                                      </p:cBhvr>
                                      <p:to>
                                        <p:strVal val="visible"/>
                                      </p:to>
                                    </p:set>
                                    <p:animEffect transition="in" filter="wipe(left)">
                                      <p:cBhvr>
                                        <p:cTn id="20" dur="2000"/>
                                        <p:tgtEl>
                                          <p:spTgt spid="3">
                                            <p:graphicEl>
                                              <a:chart seriesIdx="0" categoryIdx="-4" bldStep="series"/>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
                                            <p:graphicEl>
                                              <a:chart seriesIdx="1" categoryIdx="-4" bldStep="series"/>
                                            </p:graphicEl>
                                          </p:spTgt>
                                        </p:tgtEl>
                                        <p:attrNameLst>
                                          <p:attrName>style.visibility</p:attrName>
                                        </p:attrNameLst>
                                      </p:cBhvr>
                                      <p:to>
                                        <p:strVal val="visible"/>
                                      </p:to>
                                    </p:set>
                                    <p:animEffect transition="in" filter="wipe(left)">
                                      <p:cBhvr>
                                        <p:cTn id="25" dur="2000"/>
                                        <p:tgtEl>
                                          <p:spTgt spid="3">
                                            <p:graphicEl>
                                              <a:chart seriesIdx="1" categoryIdx="-4" bldStep="series"/>
                                            </p:graphicEl>
                                          </p:spTgt>
                                        </p:tgtEl>
                                      </p:cBhvr>
                                    </p:animEffect>
                                  </p:childTnLst>
                                </p:cTn>
                              </p:par>
                              <p:par>
                                <p:cTn id="26" presetID="1" presetClass="entr" presetSubtype="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13"/>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9"/>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11"/>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14"/>
                                        </p:tgtEl>
                                        <p:attrNameLst>
                                          <p:attrName>style.visibility</p:attrName>
                                        </p:attrNameLst>
                                      </p:cBhvr>
                                      <p:to>
                                        <p:strVal val="visible"/>
                                      </p:to>
                                    </p:set>
                                  </p:childTnLst>
                                </p:cTn>
                              </p:par>
                            </p:childTnLst>
                          </p:cTn>
                        </p:par>
                        <p:par>
                          <p:cTn id="44" fill="hold">
                            <p:stCondLst>
                              <p:cond delay="0"/>
                            </p:stCondLst>
                            <p:childTnLst>
                              <p:par>
                                <p:cTn id="45" presetID="1" presetClass="entr" presetSubtype="0" fill="hold" grpId="0" nodeType="afterEffect">
                                  <p:stCondLst>
                                    <p:cond delay="150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Chart bld="series"/>
        </p:bldSub>
      </p:bldGraphic>
      <p:bldP spid="5" grpId="0" animBg="1"/>
      <p:bldP spid="8" grpId="0"/>
      <p:bldP spid="9" grpId="0"/>
      <p:bldP spid="11" grpId="0"/>
      <p:bldP spid="12" grpId="0"/>
      <p:bldP spid="13" grpId="0"/>
      <p:bldP spid="14" grpId="0"/>
      <p:bldP spid="15" grpId="0"/>
      <p:bldP spid="4" grpId="0" animBg="1"/>
      <p:bldP spid="4" grpId="1"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What’s the message?</a:t>
            </a:r>
            <a:endParaRPr lang="en-US" sz="4400" b="1" dirty="0">
              <a:latin typeface="+mj-lt"/>
            </a:endParaRPr>
          </a:p>
        </p:txBody>
      </p:sp>
      <p:sp>
        <p:nvSpPr>
          <p:cNvPr id="4" name="Content Placeholder 3"/>
          <p:cNvSpPr>
            <a:spLocks noGrp="1"/>
          </p:cNvSpPr>
          <p:nvPr>
            <p:ph idx="1"/>
          </p:nvPr>
        </p:nvSpPr>
        <p:spPr>
          <a:xfrm>
            <a:off x="457200" y="1600200"/>
            <a:ext cx="8229600" cy="4639296"/>
          </a:xfrm>
        </p:spPr>
        <p:txBody>
          <a:bodyPr>
            <a:normAutofit fontScale="85000" lnSpcReduction="20000"/>
          </a:bodyPr>
          <a:lstStyle/>
          <a:p>
            <a:r>
              <a:rPr lang="en-US" dirty="0" smtClean="0"/>
              <a:t>System-level:</a:t>
            </a:r>
          </a:p>
          <a:p>
            <a:pPr lvl="1"/>
            <a:r>
              <a:rPr lang="en-US" dirty="0" smtClean="0"/>
              <a:t>Emphasis on defining completion as degree/certificate and transfer attainment</a:t>
            </a:r>
          </a:p>
          <a:p>
            <a:pPr lvl="1"/>
            <a:r>
              <a:rPr lang="en-US" dirty="0" smtClean="0"/>
              <a:t>Different outcomes among Prepared and Unprepared students</a:t>
            </a:r>
          </a:p>
          <a:p>
            <a:r>
              <a:rPr lang="en-US" dirty="0" smtClean="0"/>
              <a:t>Institution-level:</a:t>
            </a:r>
          </a:p>
          <a:p>
            <a:pPr lvl="1"/>
            <a:r>
              <a:rPr lang="en-US" dirty="0" smtClean="0"/>
              <a:t>Cohort size fluctuate but increased between 2006-07 to 2007-08</a:t>
            </a:r>
          </a:p>
          <a:p>
            <a:pPr lvl="1"/>
            <a:r>
              <a:rPr lang="en-US" dirty="0" smtClean="0"/>
              <a:t>Disaggregating data can lead to small groups of students</a:t>
            </a:r>
          </a:p>
          <a:p>
            <a:pPr lvl="1"/>
            <a:r>
              <a:rPr lang="en-US" dirty="0" smtClean="0"/>
              <a:t>Changes in courses (number and curriculum) affects what is included in the cohort</a:t>
            </a:r>
          </a:p>
          <a:p>
            <a:pPr lvl="1"/>
            <a:r>
              <a:rPr lang="en-US" dirty="0" smtClean="0"/>
              <a:t>How are we serving our students?</a:t>
            </a:r>
          </a:p>
          <a:p>
            <a:pPr lvl="1"/>
            <a:r>
              <a:rPr lang="en-US" dirty="0" smtClean="0"/>
              <a:t>Focusing on trends over time</a:t>
            </a:r>
          </a:p>
          <a:p>
            <a:pPr lvl="1">
              <a:buNone/>
            </a:pPr>
            <a:endParaRPr lang="en-US" dirty="0" smtClean="0"/>
          </a:p>
          <a:p>
            <a:pPr lvl="1"/>
            <a:endParaRPr lang="en-US" dirty="0" smtClean="0"/>
          </a:p>
          <a:p>
            <a:endParaRPr lang="en-US" dirty="0" smtClean="0"/>
          </a:p>
          <a:p>
            <a:endParaRPr lang="en-US" dirty="0"/>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302019937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pic>
        <p:nvPicPr>
          <p:cNvPr id="102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4824" y="6015726"/>
            <a:ext cx="613777" cy="59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457200" y="6131491"/>
            <a:ext cx="8229600" cy="369332"/>
          </a:xfrm>
          <a:prstGeom prst="rect">
            <a:avLst/>
          </a:prstGeom>
          <a:noFill/>
        </p:spPr>
        <p:txBody>
          <a:bodyPr wrap="square" rtlCol="0">
            <a:spAutoFit/>
          </a:bodyPr>
          <a:lstStyle/>
          <a:p>
            <a:pPr algn="ctr"/>
            <a:r>
              <a:rPr lang="en-US" b="1" dirty="0" smtClean="0"/>
              <a:t>FOOTHILL COLLEGE</a:t>
            </a: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What’s the next step?</a:t>
            </a:r>
            <a:endParaRPr lang="en-US" sz="4400" b="1" dirty="0">
              <a:latin typeface="+mj-lt"/>
            </a:endParaRPr>
          </a:p>
        </p:txBody>
      </p:sp>
      <p:sp>
        <p:nvSpPr>
          <p:cNvPr id="4" name="Content Placeholder 3"/>
          <p:cNvSpPr>
            <a:spLocks noGrp="1"/>
          </p:cNvSpPr>
          <p:nvPr>
            <p:ph idx="1"/>
          </p:nvPr>
        </p:nvSpPr>
        <p:spPr/>
        <p:txBody>
          <a:bodyPr>
            <a:normAutofit/>
          </a:bodyPr>
          <a:lstStyle/>
          <a:p>
            <a:r>
              <a:rPr lang="en-US" dirty="0" smtClean="0"/>
              <a:t>How is this information useful to us?</a:t>
            </a:r>
          </a:p>
          <a:p>
            <a:pPr lvl="1"/>
            <a:r>
              <a:rPr lang="en-US" dirty="0" smtClean="0"/>
              <a:t>Institutional goals, objectives, metrics</a:t>
            </a:r>
          </a:p>
          <a:p>
            <a:pPr lvl="1"/>
            <a:r>
              <a:rPr lang="en-US" dirty="0" smtClean="0"/>
              <a:t>Focus on trends to promote outcomes among current students</a:t>
            </a:r>
          </a:p>
          <a:p>
            <a:r>
              <a:rPr lang="en-US" dirty="0" smtClean="0"/>
              <a:t>What should be the institutional priorities in planning and resource allocation process</a:t>
            </a:r>
          </a:p>
          <a:p>
            <a:endParaRPr lang="en-US" dirty="0"/>
          </a:p>
        </p:txBody>
      </p:sp>
    </p:spTree>
    <p:extLst>
      <p:ext uri="{BB962C8B-B14F-4D97-AF65-F5344CB8AC3E}">
        <p14:creationId xmlns:p14="http://schemas.microsoft.com/office/powerpoint/2010/main" val="94245125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pic>
        <p:nvPicPr>
          <p:cNvPr id="102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4824" y="6015726"/>
            <a:ext cx="613777" cy="59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457200" y="6131491"/>
            <a:ext cx="8229600" cy="369332"/>
          </a:xfrm>
          <a:prstGeom prst="rect">
            <a:avLst/>
          </a:prstGeom>
          <a:noFill/>
        </p:spPr>
        <p:txBody>
          <a:bodyPr wrap="square" rtlCol="0">
            <a:spAutoFit/>
          </a:bodyPr>
          <a:lstStyle/>
          <a:p>
            <a:pPr algn="ctr"/>
            <a:r>
              <a:rPr lang="en-US" b="1" dirty="0" smtClean="0"/>
              <a:t>FOOTHILL COLLEGE</a:t>
            </a: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Check it out!</a:t>
            </a:r>
            <a:endParaRPr lang="en-US" sz="4400" b="1" dirty="0">
              <a:latin typeface="+mj-lt"/>
            </a:endParaRPr>
          </a:p>
        </p:txBody>
      </p:sp>
      <p:sp>
        <p:nvSpPr>
          <p:cNvPr id="4" name="Content Placeholder 3"/>
          <p:cNvSpPr>
            <a:spLocks noGrp="1"/>
          </p:cNvSpPr>
          <p:nvPr>
            <p:ph idx="1"/>
          </p:nvPr>
        </p:nvSpPr>
        <p:spPr/>
        <p:txBody>
          <a:bodyPr/>
          <a:lstStyle/>
          <a:p>
            <a:r>
              <a:rPr lang="en-US" dirty="0" smtClean="0"/>
              <a:t>Student Success Scorecard</a:t>
            </a:r>
          </a:p>
          <a:p>
            <a:pPr marL="0" indent="0" algn="ctr">
              <a:buNone/>
            </a:pPr>
            <a:r>
              <a:rPr lang="en-US" dirty="0" smtClean="0">
                <a:hlinkClick r:id="rId3"/>
              </a:rPr>
              <a:t>http://scorecard.cccco.edu</a:t>
            </a:r>
            <a:endParaRPr lang="en-US" dirty="0" smtClean="0"/>
          </a:p>
          <a:p>
            <a:pPr marL="0" indent="0" algn="ctr">
              <a:buNone/>
            </a:pPr>
            <a:r>
              <a:rPr lang="en-US" dirty="0" smtClean="0">
                <a:hlinkClick r:id="rId4"/>
              </a:rPr>
              <a:t>http://www.foothill.edu</a:t>
            </a:r>
            <a:endParaRPr lang="en-US" dirty="0" smtClean="0"/>
          </a:p>
          <a:p>
            <a:pPr marL="0" indent="0" algn="ctr">
              <a:buNone/>
            </a:pPr>
            <a:endParaRPr lang="en-US" dirty="0" smtClean="0"/>
          </a:p>
          <a:p>
            <a:endParaRPr lang="en-US" dirty="0"/>
          </a:p>
        </p:txBody>
      </p:sp>
    </p:spTree>
    <p:extLst>
      <p:ext uri="{BB962C8B-B14F-4D97-AF65-F5344CB8AC3E}">
        <p14:creationId xmlns:p14="http://schemas.microsoft.com/office/powerpoint/2010/main" val="115102501"/>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What outcomes are counted?</a:t>
            </a:r>
            <a:endParaRPr lang="en-US" sz="4400" b="1" dirty="0">
              <a:latin typeface="+mj-lt"/>
            </a:endParaRPr>
          </a:p>
        </p:txBody>
      </p:sp>
      <p:sp>
        <p:nvSpPr>
          <p:cNvPr id="11" name="Content Placeholder 10"/>
          <p:cNvSpPr>
            <a:spLocks noGrp="1"/>
          </p:cNvSpPr>
          <p:nvPr>
            <p:ph idx="1"/>
          </p:nvPr>
        </p:nvSpPr>
        <p:spPr/>
        <p:txBody>
          <a:bodyPr>
            <a:normAutofit/>
          </a:bodyPr>
          <a:lstStyle/>
          <a:p>
            <a:r>
              <a:rPr lang="en-US" dirty="0" smtClean="0"/>
              <a:t>Completion cohort outcomes definition:</a:t>
            </a:r>
          </a:p>
          <a:p>
            <a:pPr lvl="1"/>
            <a:r>
              <a:rPr lang="en-US" dirty="0" smtClean="0"/>
              <a:t>Earned AA/AS </a:t>
            </a:r>
          </a:p>
          <a:p>
            <a:pPr lvl="1"/>
            <a:r>
              <a:rPr lang="en-US" dirty="0" smtClean="0"/>
              <a:t>Earned Certificate</a:t>
            </a:r>
          </a:p>
          <a:p>
            <a:pPr lvl="1"/>
            <a:r>
              <a:rPr lang="en-US" dirty="0" smtClean="0"/>
              <a:t>Transfer to four-year institution</a:t>
            </a:r>
          </a:p>
          <a:p>
            <a:pPr lvl="1"/>
            <a:r>
              <a:rPr lang="en-US" dirty="0" smtClean="0"/>
              <a:t>At least 60 transferrable CSU/UC units with minimum 2.0 GPA</a:t>
            </a:r>
          </a:p>
          <a:p>
            <a:pPr lvl="1"/>
            <a:r>
              <a:rPr lang="en-US" dirty="0" smtClean="0"/>
              <a:t>Within 6 years</a:t>
            </a:r>
          </a:p>
        </p:txBody>
      </p:sp>
      <p:sp>
        <p:nvSpPr>
          <p:cNvPr id="8" name="TextBox 7"/>
          <p:cNvSpPr txBox="1"/>
          <p:nvPr/>
        </p:nvSpPr>
        <p:spPr>
          <a:xfrm>
            <a:off x="10119178" y="3067372"/>
            <a:ext cx="2317315"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smtClean="0"/>
              <a:t>Need Updates?</a:t>
            </a:r>
          </a:p>
        </p:txBody>
      </p:sp>
      <p:pic>
        <p:nvPicPr>
          <p:cNvPr id="9" name="Picture 8"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103945574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What outcomes are counted?</a:t>
            </a:r>
            <a:endParaRPr lang="en-US" sz="4400" b="1" dirty="0">
              <a:latin typeface="+mj-lt"/>
            </a:endParaRPr>
          </a:p>
        </p:txBody>
      </p:sp>
      <p:sp>
        <p:nvSpPr>
          <p:cNvPr id="11" name="Content Placeholder 10"/>
          <p:cNvSpPr>
            <a:spLocks noGrp="1"/>
          </p:cNvSpPr>
          <p:nvPr>
            <p:ph idx="1"/>
          </p:nvPr>
        </p:nvSpPr>
        <p:spPr/>
        <p:txBody>
          <a:bodyPr>
            <a:normAutofit lnSpcReduction="10000"/>
          </a:bodyPr>
          <a:lstStyle/>
          <a:p>
            <a:r>
              <a:rPr lang="en-US" dirty="0" smtClean="0"/>
              <a:t>Persistence cohort outcomes definition:</a:t>
            </a:r>
          </a:p>
          <a:p>
            <a:pPr lvl="1"/>
            <a:r>
              <a:rPr lang="en-US" dirty="0" smtClean="0"/>
              <a:t>Enroll in four consecutive quarters</a:t>
            </a:r>
          </a:p>
          <a:p>
            <a:pPr lvl="1"/>
            <a:r>
              <a:rPr lang="en-US" dirty="0" smtClean="0"/>
              <a:t>Within the first year of enrollment</a:t>
            </a:r>
          </a:p>
          <a:p>
            <a:pPr lvl="1"/>
            <a:r>
              <a:rPr lang="en-US" dirty="0"/>
              <a:t>OR Earned AA/</a:t>
            </a:r>
            <a:r>
              <a:rPr lang="en-US" dirty="0" smtClean="0"/>
              <a:t>AS, Earned Certificate, Transfer </a:t>
            </a:r>
            <a:r>
              <a:rPr lang="en-US" dirty="0"/>
              <a:t>to four-year </a:t>
            </a:r>
            <a:r>
              <a:rPr lang="en-US" dirty="0" smtClean="0"/>
              <a:t>institution within four consecutive quarters</a:t>
            </a:r>
          </a:p>
          <a:p>
            <a:r>
              <a:rPr lang="en-US" dirty="0" smtClean="0"/>
              <a:t>Attain 30 Units cohort outcomes definition:</a:t>
            </a:r>
          </a:p>
          <a:p>
            <a:pPr lvl="1"/>
            <a:r>
              <a:rPr lang="en-US" dirty="0" smtClean="0"/>
              <a:t>Earned at least 30 units </a:t>
            </a:r>
          </a:p>
          <a:p>
            <a:pPr lvl="1"/>
            <a:r>
              <a:rPr lang="en-US" dirty="0" smtClean="0"/>
              <a:t>Within 6 years</a:t>
            </a:r>
          </a:p>
        </p:txBody>
      </p:sp>
      <p:sp>
        <p:nvSpPr>
          <p:cNvPr id="8" name="TextBox 7"/>
          <p:cNvSpPr txBox="1"/>
          <p:nvPr/>
        </p:nvSpPr>
        <p:spPr>
          <a:xfrm>
            <a:off x="10436006" y="3009315"/>
            <a:ext cx="2317315"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smtClean="0"/>
              <a:t>Need Updates?</a:t>
            </a:r>
          </a:p>
        </p:txBody>
      </p:sp>
      <p:pic>
        <p:nvPicPr>
          <p:cNvPr id="9" name="Picture 8" descr="FH Logo-5.jpg"/>
          <p:cNvPicPr>
            <a:picLocks noChangeAspect="1"/>
          </p:cNvPicPr>
          <p:nvPr/>
        </p:nvPicPr>
        <p:blipFill>
          <a:blip r:embed="rId2" cstate="print"/>
          <a:stretch>
            <a:fillRect/>
          </a:stretch>
        </p:blipFill>
        <p:spPr>
          <a:xfrm>
            <a:off x="2725702" y="6239496"/>
            <a:ext cx="3547517" cy="274320"/>
          </a:xfrm>
          <a:prstGeom prst="rect">
            <a:avLst/>
          </a:prstGeom>
        </p:spPr>
      </p:pic>
      <p:sp>
        <p:nvSpPr>
          <p:cNvPr id="12" name="TextBox 11"/>
          <p:cNvSpPr txBox="1"/>
          <p:nvPr/>
        </p:nvSpPr>
        <p:spPr>
          <a:xfrm>
            <a:off x="6741251" y="6244140"/>
            <a:ext cx="2413581" cy="646331"/>
          </a:xfrm>
          <a:prstGeom prst="rect">
            <a:avLst/>
          </a:prstGeom>
          <a:noFill/>
        </p:spPr>
        <p:txBody>
          <a:bodyPr wrap="square" rtlCol="0">
            <a:spAutoFit/>
          </a:bodyPr>
          <a:lstStyle/>
          <a:p>
            <a:pPr algn="ctr"/>
            <a:r>
              <a:rPr lang="en-US" dirty="0" smtClean="0"/>
              <a:t>Basic Skills</a:t>
            </a:r>
          </a:p>
          <a:p>
            <a:pPr algn="ctr"/>
            <a:r>
              <a:rPr lang="en-US" dirty="0" smtClean="0"/>
              <a:t>“Remediation” Cohort</a:t>
            </a:r>
            <a:endParaRPr lang="en-US" dirty="0"/>
          </a:p>
        </p:txBody>
      </p:sp>
      <p:sp>
        <p:nvSpPr>
          <p:cNvPr id="10" name="Bent Arrow 9">
            <a:hlinkClick r:id="rId3" action="ppaction://hlinksldjump"/>
          </p:cNvPr>
          <p:cNvSpPr/>
          <p:nvPr/>
        </p:nvSpPr>
        <p:spPr>
          <a:xfrm>
            <a:off x="7850217" y="5782418"/>
            <a:ext cx="457200" cy="457200"/>
          </a:xfrm>
          <a:prstGeom prst="ben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53310174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lstStyle/>
          <a:p>
            <a:r>
              <a:rPr lang="en-US" dirty="0" smtClean="0"/>
              <a:t>Annual scorecard with specific metrics related to student progress and success</a:t>
            </a:r>
          </a:p>
          <a:p>
            <a:r>
              <a:rPr lang="en-US" dirty="0" smtClean="0"/>
              <a:t>Framework based on Student Success Taskforce (SSTF) recommendations</a:t>
            </a:r>
          </a:p>
          <a:p>
            <a:r>
              <a:rPr lang="en-US" dirty="0" smtClean="0"/>
              <a:t>Disaggregation of data</a:t>
            </a:r>
          </a:p>
          <a:p>
            <a:r>
              <a:rPr lang="en-US" dirty="0" smtClean="0"/>
              <a:t>Longitudinal data</a:t>
            </a:r>
          </a:p>
          <a:p>
            <a:endParaRPr lang="en-US" dirty="0" smtClean="0"/>
          </a:p>
          <a:p>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Overview</a:t>
            </a:r>
            <a:endParaRPr lang="en-US" sz="4400" b="1" dirty="0">
              <a:latin typeface="+mj-lt"/>
            </a:endParaRPr>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273024711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Who’s in the CTE cohort?</a:t>
            </a:r>
            <a:endParaRPr lang="en-US" sz="4400" b="1" dirty="0">
              <a:latin typeface="+mj-lt"/>
            </a:endParaRPr>
          </a:p>
        </p:txBody>
      </p:sp>
      <p:sp>
        <p:nvSpPr>
          <p:cNvPr id="4" name="Content Placeholder 3"/>
          <p:cNvSpPr>
            <a:spLocks noGrp="1"/>
          </p:cNvSpPr>
          <p:nvPr>
            <p:ph idx="1"/>
          </p:nvPr>
        </p:nvSpPr>
        <p:spPr/>
        <p:txBody>
          <a:bodyPr>
            <a:normAutofit fontScale="85000" lnSpcReduction="20000"/>
          </a:bodyPr>
          <a:lstStyle/>
          <a:p>
            <a:r>
              <a:rPr lang="en-US" dirty="0" smtClean="0"/>
              <a:t>First-time CTE course completers who also complete 8+ units in the subsequent 3 years in a single vocational discipline </a:t>
            </a:r>
          </a:p>
          <a:p>
            <a:pPr marL="0" indent="0" algn="ctr">
              <a:buNone/>
            </a:pPr>
            <a:r>
              <a:rPr lang="en-US" sz="4400" b="1" dirty="0" smtClean="0"/>
              <a:t>What’s the cohort outcome?</a:t>
            </a:r>
          </a:p>
          <a:p>
            <a:pPr marL="0" indent="0" algn="ctr">
              <a:buNone/>
            </a:pPr>
            <a:endParaRPr lang="en-US" sz="1000" b="1" dirty="0" smtClean="0"/>
          </a:p>
          <a:p>
            <a:r>
              <a:rPr lang="en-US" dirty="0" smtClean="0"/>
              <a:t>Earned AA/AS</a:t>
            </a:r>
          </a:p>
          <a:p>
            <a:r>
              <a:rPr lang="en-US" dirty="0" smtClean="0"/>
              <a:t>Earned Certificate</a:t>
            </a:r>
          </a:p>
          <a:p>
            <a:r>
              <a:rPr lang="en-US" dirty="0" smtClean="0"/>
              <a:t>Transfer to a 4-yr institution</a:t>
            </a:r>
          </a:p>
          <a:p>
            <a:pPr marL="342900" lvl="1" indent="-342900">
              <a:buFont typeface="Arial"/>
              <a:buChar char="•"/>
            </a:pPr>
            <a:r>
              <a:rPr lang="en-US" sz="3200" dirty="0"/>
              <a:t>At least 60 transferrable CSU/UC units with minimum 2.0 </a:t>
            </a:r>
            <a:r>
              <a:rPr lang="en-US" sz="3200" dirty="0" smtClean="0"/>
              <a:t>GPA</a:t>
            </a:r>
          </a:p>
          <a:p>
            <a:r>
              <a:rPr lang="en-US" dirty="0" smtClean="0"/>
              <a:t>Within 6 years</a:t>
            </a:r>
            <a:endParaRPr lang="en-US" dirty="0"/>
          </a:p>
        </p:txBody>
      </p:sp>
      <p:sp>
        <p:nvSpPr>
          <p:cNvPr id="8" name="TextBox 7"/>
          <p:cNvSpPr txBox="1"/>
          <p:nvPr/>
        </p:nvSpPr>
        <p:spPr>
          <a:xfrm>
            <a:off x="9257621" y="4407026"/>
            <a:ext cx="2317315"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smtClean="0"/>
              <a:t>Need update?</a:t>
            </a:r>
          </a:p>
          <a:p>
            <a:r>
              <a:rPr lang="en-US" dirty="0" smtClean="0"/>
              <a:t>&lt;------</a:t>
            </a:r>
            <a:endParaRPr lang="en-US" dirty="0"/>
          </a:p>
        </p:txBody>
      </p:sp>
      <p:pic>
        <p:nvPicPr>
          <p:cNvPr id="9" name="Picture 8" descr="FH Logo-5.jpg"/>
          <p:cNvPicPr>
            <a:picLocks noChangeAspect="1"/>
          </p:cNvPicPr>
          <p:nvPr/>
        </p:nvPicPr>
        <p:blipFill>
          <a:blip r:embed="rId2" cstate="print"/>
          <a:stretch>
            <a:fillRect/>
          </a:stretch>
        </p:blipFill>
        <p:spPr>
          <a:xfrm>
            <a:off x="2725702" y="6239496"/>
            <a:ext cx="3547517" cy="274320"/>
          </a:xfrm>
          <a:prstGeom prst="rect">
            <a:avLst/>
          </a:prstGeom>
        </p:spPr>
      </p:pic>
      <p:sp>
        <p:nvSpPr>
          <p:cNvPr id="11" name="TextBox 10"/>
          <p:cNvSpPr txBox="1"/>
          <p:nvPr/>
        </p:nvSpPr>
        <p:spPr>
          <a:xfrm>
            <a:off x="6794259" y="6456172"/>
            <a:ext cx="2413581" cy="369332"/>
          </a:xfrm>
          <a:prstGeom prst="rect">
            <a:avLst/>
          </a:prstGeom>
          <a:noFill/>
        </p:spPr>
        <p:txBody>
          <a:bodyPr wrap="square" rtlCol="0">
            <a:spAutoFit/>
          </a:bodyPr>
          <a:lstStyle/>
          <a:p>
            <a:pPr algn="ctr"/>
            <a:r>
              <a:rPr lang="en-US" dirty="0" smtClean="0"/>
              <a:t>Scorecard Summary</a:t>
            </a:r>
            <a:endParaRPr lang="en-US" dirty="0"/>
          </a:p>
        </p:txBody>
      </p:sp>
      <p:sp>
        <p:nvSpPr>
          <p:cNvPr id="10" name="Bent Arrow 9">
            <a:hlinkClick r:id="rId3" action="ppaction://hlinksldjump"/>
          </p:cNvPr>
          <p:cNvSpPr/>
          <p:nvPr/>
        </p:nvSpPr>
        <p:spPr>
          <a:xfrm>
            <a:off x="7916476" y="6007702"/>
            <a:ext cx="457200" cy="457200"/>
          </a:xfrm>
          <a:prstGeom prst="ben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05213140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College Profile</a:t>
            </a:r>
            <a:endParaRPr lang="en-US" sz="4400" b="1" dirty="0">
              <a:latin typeface="+mj-lt"/>
            </a:endParaRPr>
          </a:p>
        </p:txBody>
      </p:sp>
      <p:pic>
        <p:nvPicPr>
          <p:cNvPr id="18" name="Picture 17" descr="FH Logo-5.jpg"/>
          <p:cNvPicPr>
            <a:picLocks noChangeAspect="1"/>
          </p:cNvPicPr>
          <p:nvPr/>
        </p:nvPicPr>
        <p:blipFill>
          <a:blip r:embed="rId3" cstate="print"/>
          <a:stretch>
            <a:fillRect/>
          </a:stretch>
        </p:blipFill>
        <p:spPr>
          <a:xfrm>
            <a:off x="2725702" y="6239496"/>
            <a:ext cx="3547517" cy="274320"/>
          </a:xfrm>
          <a:prstGeom prst="rect">
            <a:avLst/>
          </a:prstGeom>
        </p:spPr>
      </p:pic>
      <p:pic>
        <p:nvPicPr>
          <p:cNvPr id="20" name="Content Placeholder 19" descr="Screenshot 2014-05-06 22.50.09.png"/>
          <p:cNvPicPr>
            <a:picLocks noGrp="1" noChangeAspect="1"/>
          </p:cNvPicPr>
          <p:nvPr>
            <p:ph idx="1"/>
          </p:nvPr>
        </p:nvPicPr>
        <p:blipFill rotWithShape="1">
          <a:blip r:embed="rId4">
            <a:extLst>
              <a:ext uri="{28A0092B-C50C-407E-A947-70E740481C1C}">
                <a14:useLocalDpi xmlns:a14="http://schemas.microsoft.com/office/drawing/2010/main" val="0"/>
              </a:ext>
            </a:extLst>
          </a:blip>
          <a:srcRect/>
          <a:stretch/>
        </p:blipFill>
        <p:spPr>
          <a:xfrm>
            <a:off x="635020" y="1193800"/>
            <a:ext cx="7847029" cy="5045696"/>
          </a:xfrm>
        </p:spPr>
      </p:pic>
      <p:sp>
        <p:nvSpPr>
          <p:cNvPr id="10" name="TextBox 9"/>
          <p:cNvSpPr txBox="1"/>
          <p:nvPr/>
        </p:nvSpPr>
        <p:spPr>
          <a:xfrm>
            <a:off x="63897" y="4606027"/>
            <a:ext cx="1013370" cy="138499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400" dirty="0" smtClean="0"/>
              <a:t>Over half of 2012-13 students are younger than 25</a:t>
            </a:r>
            <a:endParaRPr lang="en-US" sz="1400" dirty="0"/>
          </a:p>
        </p:txBody>
      </p:sp>
      <p:sp>
        <p:nvSpPr>
          <p:cNvPr id="9" name="Right Arrow 8"/>
          <p:cNvSpPr/>
          <p:nvPr/>
        </p:nvSpPr>
        <p:spPr>
          <a:xfrm>
            <a:off x="2278743" y="5073862"/>
            <a:ext cx="192176" cy="35094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TextBox 20"/>
          <p:cNvSpPr txBox="1"/>
          <p:nvPr/>
        </p:nvSpPr>
        <p:spPr>
          <a:xfrm>
            <a:off x="68875" y="6039847"/>
            <a:ext cx="1904221" cy="738664"/>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400" dirty="0" smtClean="0"/>
              <a:t>Compared to 2011-12, increase of 6% among this group</a:t>
            </a:r>
            <a:endParaRPr lang="en-US" sz="1400" dirty="0"/>
          </a:p>
        </p:txBody>
      </p:sp>
      <p:sp>
        <p:nvSpPr>
          <p:cNvPr id="13" name="Right Arrow 12"/>
          <p:cNvSpPr/>
          <p:nvPr/>
        </p:nvSpPr>
        <p:spPr>
          <a:xfrm>
            <a:off x="4244277" y="4634534"/>
            <a:ext cx="352778" cy="24356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Right Arrow 13"/>
          <p:cNvSpPr/>
          <p:nvPr/>
        </p:nvSpPr>
        <p:spPr>
          <a:xfrm>
            <a:off x="4244277" y="5057282"/>
            <a:ext cx="352778" cy="24356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ight Arrow 10"/>
          <p:cNvSpPr/>
          <p:nvPr/>
        </p:nvSpPr>
        <p:spPr>
          <a:xfrm>
            <a:off x="4244277" y="5371115"/>
            <a:ext cx="352778" cy="24356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TextBox 11"/>
          <p:cNvSpPr txBox="1"/>
          <p:nvPr/>
        </p:nvSpPr>
        <p:spPr>
          <a:xfrm>
            <a:off x="3160887" y="5963135"/>
            <a:ext cx="4790418" cy="30777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400" dirty="0" smtClean="0"/>
              <a:t>Asians, Hispanics and Whites make up 82% of students enrolled </a:t>
            </a:r>
            <a:endParaRPr lang="en-US" sz="1400" dirty="0"/>
          </a:p>
        </p:txBody>
      </p:sp>
      <p:sp>
        <p:nvSpPr>
          <p:cNvPr id="17" name="Oval 16"/>
          <p:cNvSpPr/>
          <p:nvPr/>
        </p:nvSpPr>
        <p:spPr>
          <a:xfrm>
            <a:off x="6984806" y="4634535"/>
            <a:ext cx="479778" cy="243564"/>
          </a:xfrm>
          <a:prstGeom prst="ellipse">
            <a:avLst/>
          </a:prstGeom>
          <a:noFill/>
          <a:ln w="28575" cmpd="sng"/>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extBox 14"/>
          <p:cNvSpPr txBox="1"/>
          <p:nvPr/>
        </p:nvSpPr>
        <p:spPr>
          <a:xfrm>
            <a:off x="7582651" y="4430859"/>
            <a:ext cx="1559860" cy="5232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400" dirty="0" smtClean="0"/>
              <a:t>FT Faculty based on district figures</a:t>
            </a:r>
            <a:endParaRPr lang="en-US" sz="1400" dirty="0"/>
          </a:p>
        </p:txBody>
      </p:sp>
      <p:sp>
        <p:nvSpPr>
          <p:cNvPr id="25" name="Up Arrow 24"/>
          <p:cNvSpPr/>
          <p:nvPr/>
        </p:nvSpPr>
        <p:spPr>
          <a:xfrm>
            <a:off x="7053249" y="5073862"/>
            <a:ext cx="347962" cy="226984"/>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27"/>
          <p:cNvGrpSpPr/>
          <p:nvPr/>
        </p:nvGrpSpPr>
        <p:grpSpPr>
          <a:xfrm>
            <a:off x="6273219" y="5336135"/>
            <a:ext cx="2294179" cy="573992"/>
            <a:chOff x="6273219" y="5336135"/>
            <a:chExt cx="2294179" cy="573992"/>
          </a:xfrm>
        </p:grpSpPr>
        <p:sp>
          <p:nvSpPr>
            <p:cNvPr id="23" name="TextBox 22"/>
            <p:cNvSpPr txBox="1"/>
            <p:nvPr/>
          </p:nvSpPr>
          <p:spPr>
            <a:xfrm>
              <a:off x="6273219" y="5336135"/>
              <a:ext cx="2294179" cy="307777"/>
            </a:xfrm>
            <a:prstGeom prst="rect">
              <a:avLst/>
            </a:prstGeom>
            <a:noFill/>
          </p:spPr>
          <p:txBody>
            <a:bodyPr wrap="square" rtlCol="0">
              <a:spAutoFit/>
            </a:bodyPr>
            <a:lstStyle/>
            <a:p>
              <a:r>
                <a:rPr lang="en-US" sz="1400" dirty="0" smtClean="0"/>
                <a:t>New data element for 2014</a:t>
              </a:r>
              <a:endParaRPr lang="en-US" sz="1400" dirty="0"/>
            </a:p>
          </p:txBody>
        </p:sp>
        <p:sp>
          <p:nvSpPr>
            <p:cNvPr id="27" name="TextBox 26"/>
            <p:cNvSpPr txBox="1"/>
            <p:nvPr/>
          </p:nvSpPr>
          <p:spPr>
            <a:xfrm>
              <a:off x="6609915" y="5602350"/>
              <a:ext cx="1582592" cy="307777"/>
            </a:xfrm>
            <a:prstGeom prst="rect">
              <a:avLst/>
            </a:prstGeom>
            <a:noFill/>
          </p:spPr>
          <p:txBody>
            <a:bodyPr wrap="square" rtlCol="0">
              <a:spAutoFit/>
            </a:bodyPr>
            <a:lstStyle/>
            <a:p>
              <a:r>
                <a:rPr lang="en-US" sz="1400" dirty="0" smtClean="0"/>
                <a:t>Statewide: 719:1</a:t>
              </a:r>
              <a:endParaRPr lang="en-US" sz="1400" dirty="0"/>
            </a:p>
          </p:txBody>
        </p:sp>
      </p:grpSp>
    </p:spTree>
    <p:extLst>
      <p:ext uri="{BB962C8B-B14F-4D97-AF65-F5344CB8AC3E}">
        <p14:creationId xmlns:p14="http://schemas.microsoft.com/office/powerpoint/2010/main" val="237416034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9" grpId="0" animBg="1"/>
      <p:bldP spid="21" grpId="0" animBg="1"/>
      <p:bldP spid="13" grpId="0" animBg="1"/>
      <p:bldP spid="14" grpId="0" animBg="1"/>
      <p:bldP spid="11" grpId="0" animBg="1"/>
      <p:bldP spid="12" grpId="0" animBg="1"/>
      <p:bldP spid="17" grpId="0" animBg="1"/>
      <p:bldP spid="15" grpId="0" animBg="1"/>
      <p:bldP spid="2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College Indicators</a:t>
            </a:r>
            <a:endParaRPr lang="en-US" sz="4400" b="1" dirty="0">
              <a:latin typeface="+mj-lt"/>
            </a:endParaRPr>
          </a:p>
        </p:txBody>
      </p:sp>
      <p:sp>
        <p:nvSpPr>
          <p:cNvPr id="11" name="Content Placeholder 10"/>
          <p:cNvSpPr>
            <a:spLocks noGrp="1"/>
          </p:cNvSpPr>
          <p:nvPr>
            <p:ph idx="1"/>
          </p:nvPr>
        </p:nvSpPr>
        <p:spPr/>
        <p:txBody>
          <a:bodyPr>
            <a:normAutofit fontScale="85000" lnSpcReduction="20000"/>
          </a:bodyPr>
          <a:lstStyle/>
          <a:p>
            <a:r>
              <a:rPr lang="en-US" dirty="0"/>
              <a:t>Scorecard focuses on 2007-08 cohort </a:t>
            </a:r>
          </a:p>
          <a:p>
            <a:r>
              <a:rPr lang="en-US" dirty="0" smtClean="0"/>
              <a:t>Tracking students over six years</a:t>
            </a:r>
          </a:p>
          <a:p>
            <a:r>
              <a:rPr lang="en-US" dirty="0" smtClean="0"/>
              <a:t>Data available for five cohorts</a:t>
            </a:r>
          </a:p>
          <a:p>
            <a:pPr lvl="1"/>
            <a:r>
              <a:rPr lang="en-US" dirty="0" smtClean="0"/>
              <a:t>2003-04 to 2007-08</a:t>
            </a:r>
          </a:p>
          <a:p>
            <a:r>
              <a:rPr lang="en-US" dirty="0" smtClean="0"/>
              <a:t>Completion Outcomes</a:t>
            </a:r>
          </a:p>
          <a:p>
            <a:pPr lvl="1"/>
            <a:r>
              <a:rPr lang="en-US" dirty="0" smtClean="0"/>
              <a:t>Degree/Transfer</a:t>
            </a:r>
          </a:p>
          <a:p>
            <a:pPr lvl="1"/>
            <a:r>
              <a:rPr lang="en-US" dirty="0" smtClean="0"/>
              <a:t>Career Technical Education</a:t>
            </a:r>
          </a:p>
          <a:p>
            <a:r>
              <a:rPr lang="en-US" dirty="0" smtClean="0"/>
              <a:t>Momentum Points</a:t>
            </a:r>
          </a:p>
          <a:p>
            <a:pPr lvl="1"/>
            <a:r>
              <a:rPr lang="en-US" dirty="0" smtClean="0"/>
              <a:t>Persistence</a:t>
            </a:r>
          </a:p>
          <a:p>
            <a:pPr lvl="1"/>
            <a:r>
              <a:rPr lang="en-US" dirty="0" smtClean="0"/>
              <a:t>30 Units</a:t>
            </a:r>
          </a:p>
          <a:p>
            <a:pPr lvl="1"/>
            <a:r>
              <a:rPr lang="en-US" dirty="0" smtClean="0"/>
              <a:t>Remedial (Math, English, ESL)</a:t>
            </a:r>
          </a:p>
          <a:p>
            <a:pPr marL="0" indent="0">
              <a:buNone/>
            </a:pPr>
            <a:endParaRPr lang="en-US" dirty="0"/>
          </a:p>
        </p:txBody>
      </p:sp>
      <p:pic>
        <p:nvPicPr>
          <p:cNvPr id="8" name="Picture 7" descr="FH Logo-5.jpg"/>
          <p:cNvPicPr>
            <a:picLocks noChangeAspect="1"/>
          </p:cNvPicPr>
          <p:nvPr/>
        </p:nvPicPr>
        <p:blipFill>
          <a:blip r:embed="rId2" cstate="print"/>
          <a:stretch>
            <a:fillRect/>
          </a:stretch>
        </p:blipFill>
        <p:spPr>
          <a:xfrm>
            <a:off x="2725702" y="6239496"/>
            <a:ext cx="3547517" cy="274320"/>
          </a:xfrm>
          <a:prstGeom prst="rect">
            <a:avLst/>
          </a:prstGeom>
        </p:spPr>
      </p:pic>
    </p:spTree>
    <p:extLst>
      <p:ext uri="{BB962C8B-B14F-4D97-AF65-F5344CB8AC3E}">
        <p14:creationId xmlns:p14="http://schemas.microsoft.com/office/powerpoint/2010/main" val="111283934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1294741292"/>
              </p:ext>
            </p:extLst>
          </p:nvPr>
        </p:nvGraphicFramePr>
        <p:xfrm>
          <a:off x="457200" y="1252538"/>
          <a:ext cx="8229600" cy="4691062"/>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Completion</a:t>
            </a:r>
            <a:endParaRPr lang="en-US" sz="4400" b="1" dirty="0">
              <a:latin typeface="+mj-lt"/>
            </a:endParaRPr>
          </a:p>
        </p:txBody>
      </p:sp>
      <p:sp>
        <p:nvSpPr>
          <p:cNvPr id="8" name="TextBox 7"/>
          <p:cNvSpPr txBox="1"/>
          <p:nvPr/>
        </p:nvSpPr>
        <p:spPr>
          <a:xfrm>
            <a:off x="5722706" y="2342509"/>
            <a:ext cx="1664413" cy="369332"/>
          </a:xfrm>
          <a:prstGeom prst="rect">
            <a:avLst/>
          </a:prstGeom>
          <a:noFill/>
        </p:spPr>
        <p:txBody>
          <a:bodyPr wrap="square" rtlCol="0">
            <a:spAutoFit/>
          </a:bodyPr>
          <a:lstStyle/>
          <a:p>
            <a:r>
              <a:rPr lang="en-US" dirty="0" smtClean="0">
                <a:solidFill>
                  <a:schemeClr val="tx2"/>
                </a:solidFill>
              </a:rPr>
              <a:t>Foothill Overall</a:t>
            </a:r>
            <a:endParaRPr lang="en-US" dirty="0">
              <a:solidFill>
                <a:schemeClr val="tx2"/>
              </a:solidFill>
            </a:endParaRPr>
          </a:p>
        </p:txBody>
      </p:sp>
      <p:sp>
        <p:nvSpPr>
          <p:cNvPr id="9" name="TextBox 8"/>
          <p:cNvSpPr txBox="1"/>
          <p:nvPr/>
        </p:nvSpPr>
        <p:spPr>
          <a:xfrm>
            <a:off x="955655" y="2726369"/>
            <a:ext cx="1664413" cy="369332"/>
          </a:xfrm>
          <a:prstGeom prst="rect">
            <a:avLst/>
          </a:prstGeom>
          <a:noFill/>
        </p:spPr>
        <p:txBody>
          <a:bodyPr wrap="square" rtlCol="0">
            <a:spAutoFit/>
          </a:bodyPr>
          <a:lstStyle/>
          <a:p>
            <a:r>
              <a:rPr lang="en-US" dirty="0" smtClean="0">
                <a:solidFill>
                  <a:srgbClr val="C00000"/>
                </a:solidFill>
              </a:rPr>
              <a:t>State Overall</a:t>
            </a:r>
            <a:endParaRPr lang="en-US" dirty="0">
              <a:solidFill>
                <a:srgbClr val="C00000"/>
              </a:solidFill>
            </a:endParaRPr>
          </a:p>
        </p:txBody>
      </p:sp>
      <p:sp>
        <p:nvSpPr>
          <p:cNvPr id="10" name="TextBox 9"/>
          <p:cNvSpPr txBox="1"/>
          <p:nvPr/>
        </p:nvSpPr>
        <p:spPr>
          <a:xfrm>
            <a:off x="6431622" y="1649619"/>
            <a:ext cx="1910994" cy="369332"/>
          </a:xfrm>
          <a:prstGeom prst="rect">
            <a:avLst/>
          </a:prstGeom>
          <a:noFill/>
        </p:spPr>
        <p:txBody>
          <a:bodyPr wrap="square" rtlCol="0">
            <a:spAutoFit/>
          </a:bodyPr>
          <a:lstStyle/>
          <a:p>
            <a:r>
              <a:rPr lang="en-US" dirty="0" smtClean="0">
                <a:solidFill>
                  <a:schemeClr val="accent3">
                    <a:lumMod val="75000"/>
                  </a:schemeClr>
                </a:solidFill>
              </a:rPr>
              <a:t>Foothill Prepared</a:t>
            </a:r>
            <a:endParaRPr lang="en-US" dirty="0">
              <a:solidFill>
                <a:schemeClr val="accent3">
                  <a:lumMod val="75000"/>
                </a:schemeClr>
              </a:solidFill>
            </a:endParaRPr>
          </a:p>
        </p:txBody>
      </p:sp>
      <p:sp>
        <p:nvSpPr>
          <p:cNvPr id="11" name="TextBox 10"/>
          <p:cNvSpPr txBox="1"/>
          <p:nvPr/>
        </p:nvSpPr>
        <p:spPr>
          <a:xfrm>
            <a:off x="6965879" y="2054833"/>
            <a:ext cx="1720921" cy="369332"/>
          </a:xfrm>
          <a:prstGeom prst="rect">
            <a:avLst/>
          </a:prstGeom>
          <a:noFill/>
        </p:spPr>
        <p:txBody>
          <a:bodyPr wrap="square" rtlCol="0">
            <a:spAutoFit/>
          </a:bodyPr>
          <a:lstStyle/>
          <a:p>
            <a:r>
              <a:rPr lang="en-US" dirty="0" smtClean="0">
                <a:solidFill>
                  <a:srgbClr val="7030A0"/>
                </a:solidFill>
              </a:rPr>
              <a:t>State Prepared</a:t>
            </a:r>
            <a:endParaRPr lang="en-US" dirty="0">
              <a:solidFill>
                <a:srgbClr val="7030A0"/>
              </a:solidFill>
            </a:endParaRPr>
          </a:p>
        </p:txBody>
      </p:sp>
      <p:sp>
        <p:nvSpPr>
          <p:cNvPr id="12" name="TextBox 11"/>
          <p:cNvSpPr txBox="1"/>
          <p:nvPr/>
        </p:nvSpPr>
        <p:spPr>
          <a:xfrm>
            <a:off x="3205555" y="2663623"/>
            <a:ext cx="2311686" cy="369332"/>
          </a:xfrm>
          <a:prstGeom prst="rect">
            <a:avLst/>
          </a:prstGeom>
          <a:noFill/>
        </p:spPr>
        <p:txBody>
          <a:bodyPr wrap="square" rtlCol="0">
            <a:spAutoFit/>
          </a:bodyPr>
          <a:lstStyle/>
          <a:p>
            <a:r>
              <a:rPr lang="en-US" dirty="0" smtClean="0">
                <a:solidFill>
                  <a:schemeClr val="accent5">
                    <a:lumMod val="75000"/>
                  </a:schemeClr>
                </a:solidFill>
              </a:rPr>
              <a:t>Foothill Unprepared</a:t>
            </a:r>
            <a:endParaRPr lang="en-US" dirty="0">
              <a:solidFill>
                <a:schemeClr val="accent5">
                  <a:lumMod val="75000"/>
                </a:schemeClr>
              </a:solidFill>
            </a:endParaRPr>
          </a:p>
        </p:txBody>
      </p:sp>
      <p:sp>
        <p:nvSpPr>
          <p:cNvPr id="13" name="TextBox 12"/>
          <p:cNvSpPr txBox="1"/>
          <p:nvPr/>
        </p:nvSpPr>
        <p:spPr>
          <a:xfrm>
            <a:off x="6729573" y="3339104"/>
            <a:ext cx="2085654" cy="369332"/>
          </a:xfrm>
          <a:prstGeom prst="rect">
            <a:avLst/>
          </a:prstGeom>
          <a:noFill/>
        </p:spPr>
        <p:txBody>
          <a:bodyPr wrap="square" rtlCol="0">
            <a:spAutoFit/>
          </a:bodyPr>
          <a:lstStyle/>
          <a:p>
            <a:r>
              <a:rPr lang="en-US" dirty="0" smtClean="0">
                <a:solidFill>
                  <a:schemeClr val="accent6">
                    <a:lumMod val="75000"/>
                  </a:schemeClr>
                </a:solidFill>
              </a:rPr>
              <a:t>State Unprepared</a:t>
            </a:r>
            <a:endParaRPr lang="en-US" dirty="0">
              <a:solidFill>
                <a:schemeClr val="accent6">
                  <a:lumMod val="75000"/>
                </a:schemeClr>
              </a:solidFill>
            </a:endParaRPr>
          </a:p>
        </p:txBody>
      </p:sp>
      <p:sp>
        <p:nvSpPr>
          <p:cNvPr id="4" name="TextBox 3"/>
          <p:cNvSpPr txBox="1"/>
          <p:nvPr/>
        </p:nvSpPr>
        <p:spPr>
          <a:xfrm>
            <a:off x="1440992" y="3385270"/>
            <a:ext cx="4076249"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Prepared/Unprepared determined by lowest attempted Math or English course</a:t>
            </a:r>
            <a:endParaRPr lang="en-US" dirty="0"/>
          </a:p>
        </p:txBody>
      </p:sp>
      <p:pic>
        <p:nvPicPr>
          <p:cNvPr id="14" name="Picture 13" descr="FH Logo-5.jpg"/>
          <p:cNvPicPr>
            <a:picLocks noChangeAspect="1"/>
          </p:cNvPicPr>
          <p:nvPr/>
        </p:nvPicPr>
        <p:blipFill>
          <a:blip r:embed="rId4" cstate="print"/>
          <a:stretch>
            <a:fillRect/>
          </a:stretch>
        </p:blipFill>
        <p:spPr>
          <a:xfrm>
            <a:off x="2725702" y="6239496"/>
            <a:ext cx="3547517" cy="274320"/>
          </a:xfrm>
          <a:prstGeom prst="rect">
            <a:avLst/>
          </a:prstGeom>
        </p:spPr>
      </p:pic>
      <p:sp>
        <p:nvSpPr>
          <p:cNvPr id="5" name="TextBox 4"/>
          <p:cNvSpPr txBox="1"/>
          <p:nvPr/>
        </p:nvSpPr>
        <p:spPr>
          <a:xfrm>
            <a:off x="2276570" y="1316169"/>
            <a:ext cx="4689309" cy="1477328"/>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Definition: Percentage </a:t>
            </a:r>
            <a:r>
              <a:rPr lang="en-US" dirty="0"/>
              <a:t>of degree, certificate and/or transfer-seeking students starting first time in 2007-08 tracked for six years through 2012-13 who completed a degree, certificate or transfer-related outcomes.</a:t>
            </a:r>
          </a:p>
        </p:txBody>
      </p:sp>
      <p:sp>
        <p:nvSpPr>
          <p:cNvPr id="15" name="TextBox 14"/>
          <p:cNvSpPr txBox="1"/>
          <p:nvPr/>
        </p:nvSpPr>
        <p:spPr>
          <a:xfrm>
            <a:off x="5366259" y="3708436"/>
            <a:ext cx="3579226"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Overall Completion Rate by Ethnicity</a:t>
            </a:r>
          </a:p>
          <a:p>
            <a:r>
              <a:rPr lang="en-US" dirty="0" smtClean="0"/>
              <a:t>40% African American (21/52)</a:t>
            </a:r>
          </a:p>
          <a:p>
            <a:r>
              <a:rPr lang="en-US" dirty="0" smtClean="0"/>
              <a:t>62% Filipino (16/26)</a:t>
            </a:r>
          </a:p>
          <a:p>
            <a:r>
              <a:rPr lang="en-US" dirty="0" smtClean="0"/>
              <a:t>38% Latino (57/149)</a:t>
            </a:r>
            <a:endParaRPr lang="en-US" dirty="0"/>
          </a:p>
        </p:txBody>
      </p:sp>
      <p:sp>
        <p:nvSpPr>
          <p:cNvPr id="16" name="TextBox 15"/>
          <p:cNvSpPr txBox="1"/>
          <p:nvPr/>
        </p:nvSpPr>
        <p:spPr>
          <a:xfrm>
            <a:off x="6729573" y="4871417"/>
            <a:ext cx="2215912" cy="9233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Compared to</a:t>
            </a:r>
          </a:p>
          <a:p>
            <a:r>
              <a:rPr lang="en-US" dirty="0" smtClean="0"/>
              <a:t>85% Asian (223/263)</a:t>
            </a:r>
          </a:p>
          <a:p>
            <a:r>
              <a:rPr lang="en-US" dirty="0" smtClean="0"/>
              <a:t>66% White (263/399)</a:t>
            </a:r>
            <a:endParaRPr lang="en-US" dirty="0"/>
          </a:p>
        </p:txBody>
      </p:sp>
    </p:spTree>
    <p:extLst>
      <p:ext uri="{BB962C8B-B14F-4D97-AF65-F5344CB8AC3E}">
        <p14:creationId xmlns:p14="http://schemas.microsoft.com/office/powerpoint/2010/main" val="16939470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par>
                          <p:cTn id="11" fill="hold">
                            <p:stCondLst>
                              <p:cond delay="0"/>
                            </p:stCondLst>
                            <p:childTnLst>
                              <p:par>
                                <p:cTn id="12" presetID="1" presetClass="entr" presetSubtype="0" fill="hold" grpId="0" nodeType="after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
                                            <p:graphicEl>
                                              <a:chart seriesIdx="-3" categoryIdx="-3" bldStep="gridLegend"/>
                                            </p:graphicEl>
                                          </p:spTgt>
                                        </p:tgtEl>
                                        <p:attrNameLst>
                                          <p:attrName>style.visibility</p:attrName>
                                        </p:attrNameLst>
                                      </p:cBhvr>
                                      <p:to>
                                        <p:strVal val="visible"/>
                                      </p:to>
                                    </p:set>
                                    <p:animEffect transition="in" filter="wipe(left)">
                                      <p:cBhvr>
                                        <p:cTn id="18" dur="2000"/>
                                        <p:tgtEl>
                                          <p:spTgt spid="3">
                                            <p:graphicEl>
                                              <a:chart seriesIdx="-3" categoryIdx="-3" bldStep="gridLegend"/>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2000"/>
                                  </p:stCondLst>
                                  <p:childTnLst>
                                    <p:set>
                                      <p:cBhvr>
                                        <p:cTn id="22" dur="1" fill="hold">
                                          <p:stCondLst>
                                            <p:cond delay="0"/>
                                          </p:stCondLst>
                                        </p:cTn>
                                        <p:tgtEl>
                                          <p:spTgt spid="3">
                                            <p:graphicEl>
                                              <a:chart seriesIdx="0" categoryIdx="-4" bldStep="series"/>
                                            </p:graphicEl>
                                          </p:spTgt>
                                        </p:tgtEl>
                                        <p:attrNameLst>
                                          <p:attrName>style.visibility</p:attrName>
                                        </p:attrNameLst>
                                      </p:cBhvr>
                                      <p:to>
                                        <p:strVal val="visible"/>
                                      </p:to>
                                    </p:set>
                                    <p:animEffect transition="in" filter="wipe(left)">
                                      <p:cBhvr>
                                        <p:cTn id="23" dur="3000"/>
                                        <p:tgtEl>
                                          <p:spTgt spid="3">
                                            <p:graphicEl>
                                              <a:chart seriesIdx="0" categoryIdx="-4" bldStep="series"/>
                                            </p:graphicEl>
                                          </p:spTgt>
                                        </p:tgtEl>
                                      </p:cBhvr>
                                    </p:animEffect>
                                  </p:childTnLst>
                                </p:cTn>
                              </p:par>
                            </p:childTnLst>
                          </p:cTn>
                        </p:par>
                        <p:par>
                          <p:cTn id="24" fill="hold">
                            <p:stCondLst>
                              <p:cond delay="5000"/>
                            </p:stCondLst>
                            <p:childTnLst>
                              <p:par>
                                <p:cTn id="25" presetID="22" presetClass="entr" presetSubtype="8" fill="hold" grpId="0" nodeType="afterEffect">
                                  <p:stCondLst>
                                    <p:cond delay="1000"/>
                                  </p:stCondLst>
                                  <p:childTnLst>
                                    <p:set>
                                      <p:cBhvr>
                                        <p:cTn id="26" dur="1" fill="hold">
                                          <p:stCondLst>
                                            <p:cond delay="0"/>
                                          </p:stCondLst>
                                        </p:cTn>
                                        <p:tgtEl>
                                          <p:spTgt spid="3">
                                            <p:graphicEl>
                                              <a:chart seriesIdx="1" categoryIdx="-4" bldStep="series"/>
                                            </p:graphicEl>
                                          </p:spTgt>
                                        </p:tgtEl>
                                        <p:attrNameLst>
                                          <p:attrName>style.visibility</p:attrName>
                                        </p:attrNameLst>
                                      </p:cBhvr>
                                      <p:to>
                                        <p:strVal val="visible"/>
                                      </p:to>
                                    </p:set>
                                    <p:animEffect transition="in" filter="wipe(left)">
                                      <p:cBhvr>
                                        <p:cTn id="27" dur="3000"/>
                                        <p:tgtEl>
                                          <p:spTgt spid="3">
                                            <p:graphicEl>
                                              <a:chart seriesIdx="1" categoryIdx="-4" bldStep="series"/>
                                            </p:graphicEl>
                                          </p:spTgt>
                                        </p:tgtEl>
                                      </p:cBhvr>
                                    </p:animEffect>
                                  </p:childTnLst>
                                </p:cTn>
                              </p:par>
                            </p:childTnLst>
                          </p:cTn>
                        </p:par>
                        <p:par>
                          <p:cTn id="28" fill="hold">
                            <p:stCondLst>
                              <p:cond delay="9000"/>
                            </p:stCondLst>
                            <p:childTnLst>
                              <p:par>
                                <p:cTn id="29" presetID="22" presetClass="entr" presetSubtype="8" fill="hold" grpId="0" nodeType="afterEffect">
                                  <p:stCondLst>
                                    <p:cond delay="3000"/>
                                  </p:stCondLst>
                                  <p:childTnLst>
                                    <p:set>
                                      <p:cBhvr>
                                        <p:cTn id="30" dur="1" fill="hold">
                                          <p:stCondLst>
                                            <p:cond delay="0"/>
                                          </p:stCondLst>
                                        </p:cTn>
                                        <p:tgtEl>
                                          <p:spTgt spid="3">
                                            <p:graphicEl>
                                              <a:chart seriesIdx="2" categoryIdx="-4" bldStep="series"/>
                                            </p:graphicEl>
                                          </p:spTgt>
                                        </p:tgtEl>
                                        <p:attrNameLst>
                                          <p:attrName>style.visibility</p:attrName>
                                        </p:attrNameLst>
                                      </p:cBhvr>
                                      <p:to>
                                        <p:strVal val="visible"/>
                                      </p:to>
                                    </p:set>
                                    <p:animEffect transition="in" filter="wipe(left)">
                                      <p:cBhvr>
                                        <p:cTn id="31" dur="3000"/>
                                        <p:tgtEl>
                                          <p:spTgt spid="3">
                                            <p:graphicEl>
                                              <a:chart seriesIdx="2" categoryIdx="-4" bldStep="series"/>
                                            </p:graphicEl>
                                          </p:spTgt>
                                        </p:tgtEl>
                                      </p:cBhvr>
                                    </p:animEffect>
                                  </p:childTnLst>
                                </p:cTn>
                              </p:par>
                            </p:childTnLst>
                          </p:cTn>
                        </p:par>
                        <p:par>
                          <p:cTn id="32" fill="hold">
                            <p:stCondLst>
                              <p:cond delay="15000"/>
                            </p:stCondLst>
                            <p:childTnLst>
                              <p:par>
                                <p:cTn id="33" presetID="22" presetClass="entr" presetSubtype="8" fill="hold" grpId="0" nodeType="afterEffect">
                                  <p:stCondLst>
                                    <p:cond delay="500"/>
                                  </p:stCondLst>
                                  <p:childTnLst>
                                    <p:set>
                                      <p:cBhvr>
                                        <p:cTn id="34" dur="1" fill="hold">
                                          <p:stCondLst>
                                            <p:cond delay="0"/>
                                          </p:stCondLst>
                                        </p:cTn>
                                        <p:tgtEl>
                                          <p:spTgt spid="3">
                                            <p:graphicEl>
                                              <a:chart seriesIdx="3" categoryIdx="-4" bldStep="series"/>
                                            </p:graphicEl>
                                          </p:spTgt>
                                        </p:tgtEl>
                                        <p:attrNameLst>
                                          <p:attrName>style.visibility</p:attrName>
                                        </p:attrNameLst>
                                      </p:cBhvr>
                                      <p:to>
                                        <p:strVal val="visible"/>
                                      </p:to>
                                    </p:set>
                                    <p:animEffect transition="in" filter="wipe(left)">
                                      <p:cBhvr>
                                        <p:cTn id="35" dur="3000"/>
                                        <p:tgtEl>
                                          <p:spTgt spid="3">
                                            <p:graphicEl>
                                              <a:chart seriesIdx="3" categoryIdx="-4" bldStep="series"/>
                                            </p:graphicEl>
                                          </p:spTgt>
                                        </p:tgtEl>
                                      </p:cBhvr>
                                    </p:animEffect>
                                  </p:childTnLst>
                                </p:cTn>
                              </p:par>
                            </p:childTnLst>
                          </p:cTn>
                        </p:par>
                        <p:par>
                          <p:cTn id="36" fill="hold">
                            <p:stCondLst>
                              <p:cond delay="18500"/>
                            </p:stCondLst>
                            <p:childTnLst>
                              <p:par>
                                <p:cTn id="37" presetID="22" presetClass="entr" presetSubtype="8" fill="hold" grpId="0" nodeType="afterEffect">
                                  <p:stCondLst>
                                    <p:cond delay="2500"/>
                                  </p:stCondLst>
                                  <p:childTnLst>
                                    <p:set>
                                      <p:cBhvr>
                                        <p:cTn id="38" dur="1" fill="hold">
                                          <p:stCondLst>
                                            <p:cond delay="0"/>
                                          </p:stCondLst>
                                        </p:cTn>
                                        <p:tgtEl>
                                          <p:spTgt spid="3">
                                            <p:graphicEl>
                                              <a:chart seriesIdx="4" categoryIdx="-4" bldStep="series"/>
                                            </p:graphicEl>
                                          </p:spTgt>
                                        </p:tgtEl>
                                        <p:attrNameLst>
                                          <p:attrName>style.visibility</p:attrName>
                                        </p:attrNameLst>
                                      </p:cBhvr>
                                      <p:to>
                                        <p:strVal val="visible"/>
                                      </p:to>
                                    </p:set>
                                    <p:animEffect transition="in" filter="wipe(left)">
                                      <p:cBhvr>
                                        <p:cTn id="39" dur="3000"/>
                                        <p:tgtEl>
                                          <p:spTgt spid="3">
                                            <p:graphicEl>
                                              <a:chart seriesIdx="4" categoryIdx="-4" bldStep="series"/>
                                            </p:graphicEl>
                                          </p:spTgt>
                                        </p:tgtEl>
                                      </p:cBhvr>
                                    </p:animEffect>
                                  </p:childTnLst>
                                </p:cTn>
                              </p:par>
                            </p:childTnLst>
                          </p:cTn>
                        </p:par>
                        <p:par>
                          <p:cTn id="40" fill="hold">
                            <p:stCondLst>
                              <p:cond delay="24000"/>
                            </p:stCondLst>
                            <p:childTnLst>
                              <p:par>
                                <p:cTn id="41" presetID="22" presetClass="entr" presetSubtype="8" fill="hold" grpId="0" nodeType="afterEffect">
                                  <p:stCondLst>
                                    <p:cond delay="2000"/>
                                  </p:stCondLst>
                                  <p:childTnLst>
                                    <p:set>
                                      <p:cBhvr>
                                        <p:cTn id="42" dur="1" fill="hold">
                                          <p:stCondLst>
                                            <p:cond delay="0"/>
                                          </p:stCondLst>
                                        </p:cTn>
                                        <p:tgtEl>
                                          <p:spTgt spid="3">
                                            <p:graphicEl>
                                              <a:chart seriesIdx="5" categoryIdx="-4" bldStep="series"/>
                                            </p:graphicEl>
                                          </p:spTgt>
                                        </p:tgtEl>
                                        <p:attrNameLst>
                                          <p:attrName>style.visibility</p:attrName>
                                        </p:attrNameLst>
                                      </p:cBhvr>
                                      <p:to>
                                        <p:strVal val="visible"/>
                                      </p:to>
                                    </p:set>
                                    <p:animEffect transition="in" filter="wipe(left)">
                                      <p:cBhvr>
                                        <p:cTn id="43" dur="2000"/>
                                        <p:tgtEl>
                                          <p:spTgt spid="3">
                                            <p:graphicEl>
                                              <a:chart seriesIdx="5" categoryIdx="-4" bldStep="series"/>
                                            </p:graphicEl>
                                          </p:spTgt>
                                        </p:tgtEl>
                                      </p:cBhvr>
                                    </p:animEffec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Chart bld="series"/>
        </p:bldSub>
      </p:bldGraphic>
      <p:bldP spid="4" grpId="0" animBg="1"/>
      <p:bldP spid="5" grpId="0" animBg="1"/>
      <p:bldP spid="5" grpId="1" animBg="1"/>
      <p:bldP spid="15" grpId="0" animBg="1"/>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Completion Peer Grouping</a:t>
            </a:r>
            <a:endParaRPr lang="en-US" sz="4400" b="1" dirty="0">
              <a:latin typeface="+mj-lt"/>
            </a:endParaRPr>
          </a:p>
        </p:txBody>
      </p:sp>
      <p:sp>
        <p:nvSpPr>
          <p:cNvPr id="22" name="TextBox 21"/>
          <p:cNvSpPr txBox="1"/>
          <p:nvPr/>
        </p:nvSpPr>
        <p:spPr>
          <a:xfrm>
            <a:off x="2655865" y="1005061"/>
            <a:ext cx="3976101" cy="523220"/>
          </a:xfrm>
          <a:prstGeom prst="rect">
            <a:avLst/>
          </a:prstGeom>
          <a:noFill/>
        </p:spPr>
        <p:txBody>
          <a:bodyPr wrap="square" rtlCol="0">
            <a:spAutoFit/>
          </a:bodyPr>
          <a:lstStyle/>
          <a:p>
            <a:r>
              <a:rPr lang="en-US" sz="2800" dirty="0" smtClean="0"/>
              <a:t>Overall Completion Rates</a:t>
            </a:r>
            <a:endParaRPr lang="en-US" sz="2800" dirty="0"/>
          </a:p>
        </p:txBody>
      </p:sp>
      <p:graphicFrame>
        <p:nvGraphicFramePr>
          <p:cNvPr id="21" name="Content Placeholder 20"/>
          <p:cNvGraphicFramePr>
            <a:graphicFrameLocks noGrp="1"/>
          </p:cNvGraphicFramePr>
          <p:nvPr>
            <p:ph idx="1"/>
            <p:extLst>
              <p:ext uri="{D42A27DB-BD31-4B8C-83A1-F6EECF244321}">
                <p14:modId xmlns:p14="http://schemas.microsoft.com/office/powerpoint/2010/main" val="183344312"/>
              </p:ext>
            </p:extLst>
          </p:nvPr>
        </p:nvGraphicFramePr>
        <p:xfrm>
          <a:off x="436651" y="1528281"/>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24" name="Rectangle 23"/>
          <p:cNvSpPr/>
          <p:nvPr/>
        </p:nvSpPr>
        <p:spPr>
          <a:xfrm>
            <a:off x="4528336" y="2833145"/>
            <a:ext cx="441789" cy="45719"/>
          </a:xfrm>
          <a:prstGeom prst="rect">
            <a:avLst/>
          </a:prstGeom>
        </p:spPr>
        <p:style>
          <a:lnRef idx="1">
            <a:schemeClr val="accent2"/>
          </a:lnRef>
          <a:fillRef idx="3">
            <a:schemeClr val="accent2"/>
          </a:fillRef>
          <a:effectRef idx="2">
            <a:schemeClr val="accent2"/>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5" name="Rectangle 24"/>
          <p:cNvSpPr/>
          <p:nvPr/>
        </p:nvSpPr>
        <p:spPr>
          <a:xfrm>
            <a:off x="3717532" y="2904993"/>
            <a:ext cx="441789" cy="45719"/>
          </a:xfrm>
          <a:prstGeom prst="rect">
            <a:avLst/>
          </a:prstGeom>
        </p:spPr>
        <p:style>
          <a:lnRef idx="1">
            <a:schemeClr val="accent2"/>
          </a:lnRef>
          <a:fillRef idx="3">
            <a:schemeClr val="accent2"/>
          </a:fillRef>
          <a:effectRef idx="2">
            <a:schemeClr val="accent2"/>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6" name="Rectangle 25"/>
          <p:cNvSpPr/>
          <p:nvPr/>
        </p:nvSpPr>
        <p:spPr>
          <a:xfrm>
            <a:off x="6921075" y="2957290"/>
            <a:ext cx="441789" cy="45719"/>
          </a:xfrm>
          <a:prstGeom prst="rect">
            <a:avLst/>
          </a:prstGeom>
        </p:spPr>
        <p:style>
          <a:lnRef idx="1">
            <a:schemeClr val="accent2"/>
          </a:lnRef>
          <a:fillRef idx="3">
            <a:schemeClr val="accent2"/>
          </a:fillRef>
          <a:effectRef idx="2">
            <a:schemeClr val="accent2"/>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7" name="Rectangle 26"/>
          <p:cNvSpPr/>
          <p:nvPr/>
        </p:nvSpPr>
        <p:spPr>
          <a:xfrm>
            <a:off x="2952270" y="2686117"/>
            <a:ext cx="441789" cy="45719"/>
          </a:xfrm>
          <a:prstGeom prst="rect">
            <a:avLst/>
          </a:prstGeom>
        </p:spPr>
        <p:style>
          <a:lnRef idx="1">
            <a:schemeClr val="accent2"/>
          </a:lnRef>
          <a:fillRef idx="3">
            <a:schemeClr val="accent2"/>
          </a:fillRef>
          <a:effectRef idx="2">
            <a:schemeClr val="accent2"/>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9" name="Rectangle 28"/>
          <p:cNvSpPr/>
          <p:nvPr/>
        </p:nvSpPr>
        <p:spPr>
          <a:xfrm>
            <a:off x="6177651" y="2859334"/>
            <a:ext cx="441789" cy="45719"/>
          </a:xfrm>
          <a:prstGeom prst="rect">
            <a:avLst/>
          </a:prstGeom>
        </p:spPr>
        <p:style>
          <a:lnRef idx="1">
            <a:schemeClr val="accent2"/>
          </a:lnRef>
          <a:fillRef idx="3">
            <a:schemeClr val="accent2"/>
          </a:fillRef>
          <a:effectRef idx="2">
            <a:schemeClr val="accent2"/>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30" name="Rectangle 29"/>
          <p:cNvSpPr/>
          <p:nvPr/>
        </p:nvSpPr>
        <p:spPr>
          <a:xfrm>
            <a:off x="5375026" y="2915327"/>
            <a:ext cx="441789" cy="45719"/>
          </a:xfrm>
          <a:prstGeom prst="rect">
            <a:avLst/>
          </a:prstGeom>
        </p:spPr>
        <p:style>
          <a:lnRef idx="1">
            <a:schemeClr val="accent2"/>
          </a:lnRef>
          <a:fillRef idx="3">
            <a:schemeClr val="accent2"/>
          </a:fillRef>
          <a:effectRef idx="2">
            <a:schemeClr val="accent2"/>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32" name="Rectangle 31"/>
          <p:cNvSpPr/>
          <p:nvPr/>
        </p:nvSpPr>
        <p:spPr>
          <a:xfrm>
            <a:off x="7799007" y="2840079"/>
            <a:ext cx="441789" cy="45719"/>
          </a:xfrm>
          <a:prstGeom prst="rect">
            <a:avLst/>
          </a:prstGeom>
        </p:spPr>
        <p:style>
          <a:lnRef idx="1">
            <a:schemeClr val="accent2"/>
          </a:lnRef>
          <a:fillRef idx="3">
            <a:schemeClr val="accent2"/>
          </a:fillRef>
          <a:effectRef idx="2">
            <a:schemeClr val="accent2"/>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33" name="Rectangle 32"/>
          <p:cNvSpPr/>
          <p:nvPr/>
        </p:nvSpPr>
        <p:spPr>
          <a:xfrm>
            <a:off x="1318517" y="2640458"/>
            <a:ext cx="441789" cy="45719"/>
          </a:xfrm>
          <a:prstGeom prst="rect">
            <a:avLst/>
          </a:prstGeom>
        </p:spPr>
        <p:style>
          <a:lnRef idx="1">
            <a:schemeClr val="accent2"/>
          </a:lnRef>
          <a:fillRef idx="3">
            <a:schemeClr val="accent2"/>
          </a:fillRef>
          <a:effectRef idx="2">
            <a:schemeClr val="accent2"/>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8" name="Rectangle 27"/>
          <p:cNvSpPr/>
          <p:nvPr/>
        </p:nvSpPr>
        <p:spPr>
          <a:xfrm>
            <a:off x="2121047" y="3047950"/>
            <a:ext cx="441789" cy="45719"/>
          </a:xfrm>
          <a:prstGeom prst="rect">
            <a:avLst/>
          </a:prstGeom>
        </p:spPr>
        <p:style>
          <a:lnRef idx="1">
            <a:schemeClr val="accent2"/>
          </a:lnRef>
          <a:fillRef idx="3">
            <a:schemeClr val="accent2"/>
          </a:fillRef>
          <a:effectRef idx="2">
            <a:schemeClr val="accent2"/>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75" name="Down Arrow 74"/>
          <p:cNvSpPr/>
          <p:nvPr/>
        </p:nvSpPr>
        <p:spPr>
          <a:xfrm>
            <a:off x="1358442" y="2137025"/>
            <a:ext cx="301376" cy="318499"/>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Down Arrow 75"/>
          <p:cNvSpPr/>
          <p:nvPr/>
        </p:nvSpPr>
        <p:spPr>
          <a:xfrm>
            <a:off x="2165065" y="2605072"/>
            <a:ext cx="303087" cy="34564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 name="TextBox 76"/>
          <p:cNvSpPr txBox="1"/>
          <p:nvPr/>
        </p:nvSpPr>
        <p:spPr>
          <a:xfrm>
            <a:off x="1181531" y="1777429"/>
            <a:ext cx="2619909" cy="369332"/>
          </a:xfrm>
          <a:prstGeom prst="rect">
            <a:avLst/>
          </a:prstGeom>
          <a:noFill/>
        </p:spPr>
        <p:txBody>
          <a:bodyPr wrap="square" rtlCol="0">
            <a:spAutoFit/>
          </a:bodyPr>
          <a:lstStyle/>
          <a:p>
            <a:r>
              <a:rPr lang="en-US" dirty="0" smtClean="0"/>
              <a:t>Peer group high: 64%</a:t>
            </a:r>
            <a:endParaRPr lang="en-US" dirty="0"/>
          </a:p>
        </p:txBody>
      </p:sp>
      <p:sp>
        <p:nvSpPr>
          <p:cNvPr id="78" name="TextBox 77"/>
          <p:cNvSpPr txBox="1"/>
          <p:nvPr/>
        </p:nvSpPr>
        <p:spPr>
          <a:xfrm>
            <a:off x="1673795" y="2216316"/>
            <a:ext cx="2472645" cy="369332"/>
          </a:xfrm>
          <a:prstGeom prst="rect">
            <a:avLst/>
          </a:prstGeom>
          <a:noFill/>
        </p:spPr>
        <p:txBody>
          <a:bodyPr wrap="square" rtlCol="0">
            <a:spAutoFit/>
          </a:bodyPr>
          <a:lstStyle/>
          <a:p>
            <a:r>
              <a:rPr lang="en-US" dirty="0" smtClean="0"/>
              <a:t>Peer Group low: 49%</a:t>
            </a:r>
            <a:endParaRPr lang="en-US" dirty="0"/>
          </a:p>
        </p:txBody>
      </p:sp>
      <p:sp>
        <p:nvSpPr>
          <p:cNvPr id="79" name="TextBox 78"/>
          <p:cNvSpPr txBox="1"/>
          <p:nvPr/>
        </p:nvSpPr>
        <p:spPr>
          <a:xfrm>
            <a:off x="5407632" y="1681948"/>
            <a:ext cx="2616844" cy="369332"/>
          </a:xfrm>
          <a:prstGeom prst="rect">
            <a:avLst/>
          </a:prstGeom>
          <a:noFill/>
        </p:spPr>
        <p:txBody>
          <a:bodyPr wrap="square" rtlCol="0">
            <a:spAutoFit/>
          </a:bodyPr>
          <a:lstStyle/>
          <a:p>
            <a:r>
              <a:rPr lang="en-US" dirty="0" smtClean="0"/>
              <a:t>Peer Group average: 56%</a:t>
            </a:r>
            <a:endParaRPr lang="en-US" dirty="0"/>
          </a:p>
        </p:txBody>
      </p:sp>
      <p:pic>
        <p:nvPicPr>
          <p:cNvPr id="23" name="Picture 22" descr="FH Logo-5.jpg"/>
          <p:cNvPicPr>
            <a:picLocks noChangeAspect="1"/>
          </p:cNvPicPr>
          <p:nvPr/>
        </p:nvPicPr>
        <p:blipFill>
          <a:blip r:embed="rId4" cstate="print"/>
          <a:stretch>
            <a:fillRect/>
          </a:stretch>
        </p:blipFill>
        <p:spPr>
          <a:xfrm>
            <a:off x="2725702" y="6239496"/>
            <a:ext cx="3547517" cy="274320"/>
          </a:xfrm>
          <a:prstGeom prst="rect">
            <a:avLst/>
          </a:prstGeom>
        </p:spPr>
      </p:pic>
      <p:sp>
        <p:nvSpPr>
          <p:cNvPr id="3" name="TextBox 2"/>
          <p:cNvSpPr txBox="1"/>
          <p:nvPr/>
        </p:nvSpPr>
        <p:spPr>
          <a:xfrm>
            <a:off x="6253257" y="5684912"/>
            <a:ext cx="2718466" cy="9233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Methodology: Using predictors BA/BS Index, weighted API, Pct Age 25+</a:t>
            </a:r>
            <a:endParaRPr lang="en-US" dirty="0"/>
          </a:p>
        </p:txBody>
      </p:sp>
    </p:spTree>
    <p:extLst>
      <p:ext uri="{BB962C8B-B14F-4D97-AF65-F5344CB8AC3E}">
        <p14:creationId xmlns:p14="http://schemas.microsoft.com/office/powerpoint/2010/main" val="27302471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left)">
                                      <p:cBhvr>
                                        <p:cTn id="7" dur="20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37" presetClass="entr" presetSubtype="0" fill="hold" grpId="0" nodeType="clickEffect">
                                  <p:stCondLst>
                                    <p:cond delay="0"/>
                                  </p:stCondLst>
                                  <p:childTnLst>
                                    <p:set>
                                      <p:cBhvr>
                                        <p:cTn id="11" dur="1" fill="hold">
                                          <p:stCondLst>
                                            <p:cond delay="0"/>
                                          </p:stCondLst>
                                        </p:cTn>
                                        <p:tgtEl>
                                          <p:spTgt spid="75"/>
                                        </p:tgtEl>
                                        <p:attrNameLst>
                                          <p:attrName>style.visibility</p:attrName>
                                        </p:attrNameLst>
                                      </p:cBhvr>
                                      <p:to>
                                        <p:strVal val="visible"/>
                                      </p:to>
                                    </p:set>
                                    <p:animEffect transition="in" filter="fade">
                                      <p:cBhvr>
                                        <p:cTn id="12" dur="1000"/>
                                        <p:tgtEl>
                                          <p:spTgt spid="75"/>
                                        </p:tgtEl>
                                      </p:cBhvr>
                                    </p:animEffect>
                                    <p:anim calcmode="lin" valueType="num">
                                      <p:cBhvr>
                                        <p:cTn id="13" dur="1000" fill="hold"/>
                                        <p:tgtEl>
                                          <p:spTgt spid="75"/>
                                        </p:tgtEl>
                                        <p:attrNameLst>
                                          <p:attrName>ppt_x</p:attrName>
                                        </p:attrNameLst>
                                      </p:cBhvr>
                                      <p:tavLst>
                                        <p:tav tm="0">
                                          <p:val>
                                            <p:strVal val="#ppt_x"/>
                                          </p:val>
                                        </p:tav>
                                        <p:tav tm="100000">
                                          <p:val>
                                            <p:strVal val="#ppt_x"/>
                                          </p:val>
                                        </p:tav>
                                      </p:tavLst>
                                    </p:anim>
                                    <p:anim calcmode="lin" valueType="num">
                                      <p:cBhvr>
                                        <p:cTn id="14" dur="900" decel="100000" fill="hold"/>
                                        <p:tgtEl>
                                          <p:spTgt spid="75"/>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75"/>
                                        </p:tgtEl>
                                        <p:attrNameLst>
                                          <p:attrName>ppt_y</p:attrName>
                                        </p:attrNameLst>
                                      </p:cBhvr>
                                      <p:tavLst>
                                        <p:tav tm="0">
                                          <p:val>
                                            <p:strVal val="#ppt_y-.03"/>
                                          </p:val>
                                        </p:tav>
                                        <p:tav tm="100000">
                                          <p:val>
                                            <p:strVal val="#ppt_y"/>
                                          </p:val>
                                        </p:tav>
                                      </p:tavLst>
                                    </p:anim>
                                  </p:childTnLst>
                                </p:cTn>
                              </p:par>
                              <p:par>
                                <p:cTn id="16" presetID="37" presetClass="entr" presetSubtype="0" fill="hold" grpId="0" nodeType="withEffect">
                                  <p:stCondLst>
                                    <p:cond delay="0"/>
                                  </p:stCondLst>
                                  <p:childTnLst>
                                    <p:set>
                                      <p:cBhvr>
                                        <p:cTn id="17" dur="1" fill="hold">
                                          <p:stCondLst>
                                            <p:cond delay="0"/>
                                          </p:stCondLst>
                                        </p:cTn>
                                        <p:tgtEl>
                                          <p:spTgt spid="77"/>
                                        </p:tgtEl>
                                        <p:attrNameLst>
                                          <p:attrName>style.visibility</p:attrName>
                                        </p:attrNameLst>
                                      </p:cBhvr>
                                      <p:to>
                                        <p:strVal val="visible"/>
                                      </p:to>
                                    </p:set>
                                    <p:animEffect transition="in" filter="fade">
                                      <p:cBhvr>
                                        <p:cTn id="18" dur="1000"/>
                                        <p:tgtEl>
                                          <p:spTgt spid="77"/>
                                        </p:tgtEl>
                                      </p:cBhvr>
                                    </p:animEffect>
                                    <p:anim calcmode="lin" valueType="num">
                                      <p:cBhvr>
                                        <p:cTn id="19" dur="1000" fill="hold"/>
                                        <p:tgtEl>
                                          <p:spTgt spid="77"/>
                                        </p:tgtEl>
                                        <p:attrNameLst>
                                          <p:attrName>ppt_x</p:attrName>
                                        </p:attrNameLst>
                                      </p:cBhvr>
                                      <p:tavLst>
                                        <p:tav tm="0">
                                          <p:val>
                                            <p:strVal val="#ppt_x"/>
                                          </p:val>
                                        </p:tav>
                                        <p:tav tm="100000">
                                          <p:val>
                                            <p:strVal val="#ppt_x"/>
                                          </p:val>
                                        </p:tav>
                                      </p:tavLst>
                                    </p:anim>
                                    <p:anim calcmode="lin" valueType="num">
                                      <p:cBhvr>
                                        <p:cTn id="20" dur="900" decel="100000" fill="hold"/>
                                        <p:tgtEl>
                                          <p:spTgt spid="77"/>
                                        </p:tgtEl>
                                        <p:attrNameLst>
                                          <p:attrName>ppt_y</p:attrName>
                                        </p:attrNameLst>
                                      </p:cBhvr>
                                      <p:tavLst>
                                        <p:tav tm="0">
                                          <p:val>
                                            <p:strVal val="#ppt_y+1"/>
                                          </p:val>
                                        </p:tav>
                                        <p:tav tm="100000">
                                          <p:val>
                                            <p:strVal val="#ppt_y-.03"/>
                                          </p:val>
                                        </p:tav>
                                      </p:tavLst>
                                    </p:anim>
                                    <p:anim calcmode="lin" valueType="num">
                                      <p:cBhvr>
                                        <p:cTn id="21" dur="100" accel="100000" fill="hold">
                                          <p:stCondLst>
                                            <p:cond delay="900"/>
                                          </p:stCondLst>
                                        </p:cTn>
                                        <p:tgtEl>
                                          <p:spTgt spid="77"/>
                                        </p:tgtEl>
                                        <p:attrNameLst>
                                          <p:attrName>ppt_y</p:attrName>
                                        </p:attrNameLst>
                                      </p:cBhvr>
                                      <p:tavLst>
                                        <p:tav tm="0">
                                          <p:val>
                                            <p:strVal val="#ppt_y-.03"/>
                                          </p:val>
                                        </p:tav>
                                        <p:tav tm="100000">
                                          <p:val>
                                            <p:strVal val="#ppt_y"/>
                                          </p:val>
                                        </p:tav>
                                      </p:tavLst>
                                    </p:anim>
                                  </p:childTnLst>
                                </p:cTn>
                              </p:par>
                            </p:childTnLst>
                          </p:cTn>
                        </p:par>
                        <p:par>
                          <p:cTn id="22" fill="hold">
                            <p:stCondLst>
                              <p:cond delay="1000"/>
                            </p:stCondLst>
                            <p:childTnLst>
                              <p:par>
                                <p:cTn id="23" presetID="37" presetClass="entr" presetSubtype="0" fill="hold" grpId="0" nodeType="afterEffect">
                                  <p:stCondLst>
                                    <p:cond delay="1000"/>
                                  </p:stCondLst>
                                  <p:childTnLst>
                                    <p:set>
                                      <p:cBhvr>
                                        <p:cTn id="24" dur="1" fill="hold">
                                          <p:stCondLst>
                                            <p:cond delay="0"/>
                                          </p:stCondLst>
                                        </p:cTn>
                                        <p:tgtEl>
                                          <p:spTgt spid="76"/>
                                        </p:tgtEl>
                                        <p:attrNameLst>
                                          <p:attrName>style.visibility</p:attrName>
                                        </p:attrNameLst>
                                      </p:cBhvr>
                                      <p:to>
                                        <p:strVal val="visible"/>
                                      </p:to>
                                    </p:set>
                                    <p:animEffect transition="in" filter="fade">
                                      <p:cBhvr>
                                        <p:cTn id="25" dur="1000"/>
                                        <p:tgtEl>
                                          <p:spTgt spid="76"/>
                                        </p:tgtEl>
                                      </p:cBhvr>
                                    </p:animEffect>
                                    <p:anim calcmode="lin" valueType="num">
                                      <p:cBhvr>
                                        <p:cTn id="26" dur="1000" fill="hold"/>
                                        <p:tgtEl>
                                          <p:spTgt spid="76"/>
                                        </p:tgtEl>
                                        <p:attrNameLst>
                                          <p:attrName>ppt_x</p:attrName>
                                        </p:attrNameLst>
                                      </p:cBhvr>
                                      <p:tavLst>
                                        <p:tav tm="0">
                                          <p:val>
                                            <p:strVal val="#ppt_x"/>
                                          </p:val>
                                        </p:tav>
                                        <p:tav tm="100000">
                                          <p:val>
                                            <p:strVal val="#ppt_x"/>
                                          </p:val>
                                        </p:tav>
                                      </p:tavLst>
                                    </p:anim>
                                    <p:anim calcmode="lin" valueType="num">
                                      <p:cBhvr>
                                        <p:cTn id="27" dur="900" decel="100000" fill="hold"/>
                                        <p:tgtEl>
                                          <p:spTgt spid="76"/>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76"/>
                                        </p:tgtEl>
                                        <p:attrNameLst>
                                          <p:attrName>ppt_y</p:attrName>
                                        </p:attrNameLst>
                                      </p:cBhvr>
                                      <p:tavLst>
                                        <p:tav tm="0">
                                          <p:val>
                                            <p:strVal val="#ppt_y-.03"/>
                                          </p:val>
                                        </p:tav>
                                        <p:tav tm="100000">
                                          <p:val>
                                            <p:strVal val="#ppt_y"/>
                                          </p:val>
                                        </p:tav>
                                      </p:tavLst>
                                    </p:anim>
                                  </p:childTnLst>
                                </p:cTn>
                              </p:par>
                              <p:par>
                                <p:cTn id="29" presetID="37" presetClass="entr" presetSubtype="0" fill="hold" grpId="0" nodeType="withEffect">
                                  <p:stCondLst>
                                    <p:cond delay="1000"/>
                                  </p:stCondLst>
                                  <p:childTnLst>
                                    <p:set>
                                      <p:cBhvr>
                                        <p:cTn id="30" dur="1" fill="hold">
                                          <p:stCondLst>
                                            <p:cond delay="0"/>
                                          </p:stCondLst>
                                        </p:cTn>
                                        <p:tgtEl>
                                          <p:spTgt spid="78"/>
                                        </p:tgtEl>
                                        <p:attrNameLst>
                                          <p:attrName>style.visibility</p:attrName>
                                        </p:attrNameLst>
                                      </p:cBhvr>
                                      <p:to>
                                        <p:strVal val="visible"/>
                                      </p:to>
                                    </p:set>
                                    <p:animEffect transition="in" filter="fade">
                                      <p:cBhvr>
                                        <p:cTn id="31" dur="1000"/>
                                        <p:tgtEl>
                                          <p:spTgt spid="78"/>
                                        </p:tgtEl>
                                      </p:cBhvr>
                                    </p:animEffect>
                                    <p:anim calcmode="lin" valueType="num">
                                      <p:cBhvr>
                                        <p:cTn id="32" dur="1000" fill="hold"/>
                                        <p:tgtEl>
                                          <p:spTgt spid="78"/>
                                        </p:tgtEl>
                                        <p:attrNameLst>
                                          <p:attrName>ppt_x</p:attrName>
                                        </p:attrNameLst>
                                      </p:cBhvr>
                                      <p:tavLst>
                                        <p:tav tm="0">
                                          <p:val>
                                            <p:strVal val="#ppt_x"/>
                                          </p:val>
                                        </p:tav>
                                        <p:tav tm="100000">
                                          <p:val>
                                            <p:strVal val="#ppt_x"/>
                                          </p:val>
                                        </p:tav>
                                      </p:tavLst>
                                    </p:anim>
                                    <p:anim calcmode="lin" valueType="num">
                                      <p:cBhvr>
                                        <p:cTn id="33" dur="900" decel="100000" fill="hold"/>
                                        <p:tgtEl>
                                          <p:spTgt spid="78"/>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78"/>
                                        </p:tgtEl>
                                        <p:attrNameLst>
                                          <p:attrName>ppt_y</p:attrName>
                                        </p:attrNameLst>
                                      </p:cBhvr>
                                      <p:tavLst>
                                        <p:tav tm="0">
                                          <p:val>
                                            <p:strVal val="#ppt_y-.03"/>
                                          </p:val>
                                        </p:tav>
                                        <p:tav tm="100000">
                                          <p:val>
                                            <p:strVal val="#ppt_y"/>
                                          </p:val>
                                        </p:tav>
                                      </p:tavLst>
                                    </p:anim>
                                  </p:childTnLst>
                                </p:cTn>
                              </p:par>
                            </p:childTnLst>
                          </p:cTn>
                        </p:par>
                        <p:par>
                          <p:cTn id="35" fill="hold">
                            <p:stCondLst>
                              <p:cond delay="3000"/>
                            </p:stCondLst>
                            <p:childTnLst>
                              <p:par>
                                <p:cTn id="36" presetID="37" presetClass="entr" presetSubtype="0" fill="hold" grpId="0" nodeType="afterEffect">
                                  <p:stCondLst>
                                    <p:cond delay="500"/>
                                  </p:stCondLst>
                                  <p:childTnLst>
                                    <p:set>
                                      <p:cBhvr>
                                        <p:cTn id="37" dur="1" fill="hold">
                                          <p:stCondLst>
                                            <p:cond delay="0"/>
                                          </p:stCondLst>
                                        </p:cTn>
                                        <p:tgtEl>
                                          <p:spTgt spid="79"/>
                                        </p:tgtEl>
                                        <p:attrNameLst>
                                          <p:attrName>style.visibility</p:attrName>
                                        </p:attrNameLst>
                                      </p:cBhvr>
                                      <p:to>
                                        <p:strVal val="visible"/>
                                      </p:to>
                                    </p:set>
                                    <p:animEffect transition="in" filter="fade">
                                      <p:cBhvr>
                                        <p:cTn id="38" dur="1000"/>
                                        <p:tgtEl>
                                          <p:spTgt spid="79"/>
                                        </p:tgtEl>
                                      </p:cBhvr>
                                    </p:animEffect>
                                    <p:anim calcmode="lin" valueType="num">
                                      <p:cBhvr>
                                        <p:cTn id="39" dur="1000" fill="hold"/>
                                        <p:tgtEl>
                                          <p:spTgt spid="79"/>
                                        </p:tgtEl>
                                        <p:attrNameLst>
                                          <p:attrName>ppt_x</p:attrName>
                                        </p:attrNameLst>
                                      </p:cBhvr>
                                      <p:tavLst>
                                        <p:tav tm="0">
                                          <p:val>
                                            <p:strVal val="#ppt_x"/>
                                          </p:val>
                                        </p:tav>
                                        <p:tav tm="100000">
                                          <p:val>
                                            <p:strVal val="#ppt_x"/>
                                          </p:val>
                                        </p:tav>
                                      </p:tavLst>
                                    </p:anim>
                                    <p:anim calcmode="lin" valueType="num">
                                      <p:cBhvr>
                                        <p:cTn id="40" dur="900" decel="100000" fill="hold"/>
                                        <p:tgtEl>
                                          <p:spTgt spid="79"/>
                                        </p:tgtEl>
                                        <p:attrNameLst>
                                          <p:attrName>ppt_y</p:attrName>
                                        </p:attrNameLst>
                                      </p:cBhvr>
                                      <p:tavLst>
                                        <p:tav tm="0">
                                          <p:val>
                                            <p:strVal val="#ppt_y+1"/>
                                          </p:val>
                                        </p:tav>
                                        <p:tav tm="100000">
                                          <p:val>
                                            <p:strVal val="#ppt_y-.03"/>
                                          </p:val>
                                        </p:tav>
                                      </p:tavLst>
                                    </p:anim>
                                    <p:anim calcmode="lin" valueType="num">
                                      <p:cBhvr>
                                        <p:cTn id="41" dur="100" accel="100000" fill="hold">
                                          <p:stCondLst>
                                            <p:cond delay="900"/>
                                          </p:stCondLst>
                                        </p:cTn>
                                        <p:tgtEl>
                                          <p:spTgt spid="79"/>
                                        </p:tgtEl>
                                        <p:attrNameLst>
                                          <p:attrName>ppt_y</p:attrName>
                                        </p:attrNameLst>
                                      </p:cBhvr>
                                      <p:tavLst>
                                        <p:tav tm="0">
                                          <p:val>
                                            <p:strVal val="#ppt_y-.03"/>
                                          </p:val>
                                        </p:tav>
                                        <p:tav tm="100000">
                                          <p:val>
                                            <p:strVal val="#ppt_y"/>
                                          </p:val>
                                        </p:tav>
                                      </p:tavLst>
                                    </p:anim>
                                  </p:childTnLst>
                                </p:cTn>
                              </p:par>
                            </p:childTnLst>
                          </p:cTn>
                        </p:par>
                        <p:par>
                          <p:cTn id="42" fill="hold">
                            <p:stCondLst>
                              <p:cond delay="4500"/>
                            </p:stCondLst>
                            <p:childTnLst>
                              <p:par>
                                <p:cTn id="43" presetID="37" presetClass="entr" presetSubtype="0" fill="hold" grpId="0" nodeType="afterEffect">
                                  <p:stCondLst>
                                    <p:cond delay="1000"/>
                                  </p:stCondLst>
                                  <p:childTnLst>
                                    <p:set>
                                      <p:cBhvr>
                                        <p:cTn id="44" dur="1" fill="hold">
                                          <p:stCondLst>
                                            <p:cond delay="0"/>
                                          </p:stCondLst>
                                        </p:cTn>
                                        <p:tgtEl>
                                          <p:spTgt spid="33"/>
                                        </p:tgtEl>
                                        <p:attrNameLst>
                                          <p:attrName>style.visibility</p:attrName>
                                        </p:attrNameLst>
                                      </p:cBhvr>
                                      <p:to>
                                        <p:strVal val="visible"/>
                                      </p:to>
                                    </p:set>
                                    <p:animEffect transition="in" filter="fade">
                                      <p:cBhvr>
                                        <p:cTn id="45" dur="3000"/>
                                        <p:tgtEl>
                                          <p:spTgt spid="33"/>
                                        </p:tgtEl>
                                      </p:cBhvr>
                                    </p:animEffect>
                                    <p:anim calcmode="lin" valueType="num">
                                      <p:cBhvr>
                                        <p:cTn id="46" dur="3000" fill="hold"/>
                                        <p:tgtEl>
                                          <p:spTgt spid="33"/>
                                        </p:tgtEl>
                                        <p:attrNameLst>
                                          <p:attrName>ppt_x</p:attrName>
                                        </p:attrNameLst>
                                      </p:cBhvr>
                                      <p:tavLst>
                                        <p:tav tm="0">
                                          <p:val>
                                            <p:strVal val="#ppt_x"/>
                                          </p:val>
                                        </p:tav>
                                        <p:tav tm="100000">
                                          <p:val>
                                            <p:strVal val="#ppt_x"/>
                                          </p:val>
                                        </p:tav>
                                      </p:tavLst>
                                    </p:anim>
                                    <p:anim calcmode="lin" valueType="num">
                                      <p:cBhvr>
                                        <p:cTn id="47" dur="2700" decel="100000" fill="hold"/>
                                        <p:tgtEl>
                                          <p:spTgt spid="33"/>
                                        </p:tgtEl>
                                        <p:attrNameLst>
                                          <p:attrName>ppt_y</p:attrName>
                                        </p:attrNameLst>
                                      </p:cBhvr>
                                      <p:tavLst>
                                        <p:tav tm="0">
                                          <p:val>
                                            <p:strVal val="#ppt_y+1"/>
                                          </p:val>
                                        </p:tav>
                                        <p:tav tm="100000">
                                          <p:val>
                                            <p:strVal val="#ppt_y-.03"/>
                                          </p:val>
                                        </p:tav>
                                      </p:tavLst>
                                    </p:anim>
                                    <p:anim calcmode="lin" valueType="num">
                                      <p:cBhvr>
                                        <p:cTn id="48" dur="300" accel="100000" fill="hold">
                                          <p:stCondLst>
                                            <p:cond delay="2700"/>
                                          </p:stCondLst>
                                        </p:cTn>
                                        <p:tgtEl>
                                          <p:spTgt spid="33"/>
                                        </p:tgtEl>
                                        <p:attrNameLst>
                                          <p:attrName>ppt_y</p:attrName>
                                        </p:attrNameLst>
                                      </p:cBhvr>
                                      <p:tavLst>
                                        <p:tav tm="0">
                                          <p:val>
                                            <p:strVal val="#ppt_y-.03"/>
                                          </p:val>
                                        </p:tav>
                                        <p:tav tm="100000">
                                          <p:val>
                                            <p:strVal val="#ppt_y"/>
                                          </p:val>
                                        </p:tav>
                                      </p:tavLst>
                                    </p:anim>
                                  </p:childTnLst>
                                </p:cTn>
                              </p:par>
                              <p:par>
                                <p:cTn id="49" presetID="37" presetClass="entr" presetSubtype="0" fill="hold" grpId="0" nodeType="withEffect">
                                  <p:stCondLst>
                                    <p:cond delay="0"/>
                                  </p:stCondLst>
                                  <p:childTnLst>
                                    <p:set>
                                      <p:cBhvr>
                                        <p:cTn id="50" dur="1" fill="hold">
                                          <p:stCondLst>
                                            <p:cond delay="0"/>
                                          </p:stCondLst>
                                        </p:cTn>
                                        <p:tgtEl>
                                          <p:spTgt spid="28"/>
                                        </p:tgtEl>
                                        <p:attrNameLst>
                                          <p:attrName>style.visibility</p:attrName>
                                        </p:attrNameLst>
                                      </p:cBhvr>
                                      <p:to>
                                        <p:strVal val="visible"/>
                                      </p:to>
                                    </p:set>
                                    <p:animEffect transition="in" filter="fade">
                                      <p:cBhvr>
                                        <p:cTn id="51" dur="3000"/>
                                        <p:tgtEl>
                                          <p:spTgt spid="28"/>
                                        </p:tgtEl>
                                      </p:cBhvr>
                                    </p:animEffect>
                                    <p:anim calcmode="lin" valueType="num">
                                      <p:cBhvr>
                                        <p:cTn id="52" dur="3000" fill="hold"/>
                                        <p:tgtEl>
                                          <p:spTgt spid="28"/>
                                        </p:tgtEl>
                                        <p:attrNameLst>
                                          <p:attrName>ppt_x</p:attrName>
                                        </p:attrNameLst>
                                      </p:cBhvr>
                                      <p:tavLst>
                                        <p:tav tm="0">
                                          <p:val>
                                            <p:strVal val="#ppt_x"/>
                                          </p:val>
                                        </p:tav>
                                        <p:tav tm="100000">
                                          <p:val>
                                            <p:strVal val="#ppt_x"/>
                                          </p:val>
                                        </p:tav>
                                      </p:tavLst>
                                    </p:anim>
                                    <p:anim calcmode="lin" valueType="num">
                                      <p:cBhvr>
                                        <p:cTn id="53" dur="2700" decel="100000" fill="hold"/>
                                        <p:tgtEl>
                                          <p:spTgt spid="28"/>
                                        </p:tgtEl>
                                        <p:attrNameLst>
                                          <p:attrName>ppt_y</p:attrName>
                                        </p:attrNameLst>
                                      </p:cBhvr>
                                      <p:tavLst>
                                        <p:tav tm="0">
                                          <p:val>
                                            <p:strVal val="#ppt_y+1"/>
                                          </p:val>
                                        </p:tav>
                                        <p:tav tm="100000">
                                          <p:val>
                                            <p:strVal val="#ppt_y-.03"/>
                                          </p:val>
                                        </p:tav>
                                      </p:tavLst>
                                    </p:anim>
                                    <p:anim calcmode="lin" valueType="num">
                                      <p:cBhvr>
                                        <p:cTn id="54" dur="300" accel="100000" fill="hold">
                                          <p:stCondLst>
                                            <p:cond delay="2700"/>
                                          </p:stCondLst>
                                        </p:cTn>
                                        <p:tgtEl>
                                          <p:spTgt spid="28"/>
                                        </p:tgtEl>
                                        <p:attrNameLst>
                                          <p:attrName>ppt_y</p:attrName>
                                        </p:attrNameLst>
                                      </p:cBhvr>
                                      <p:tavLst>
                                        <p:tav tm="0">
                                          <p:val>
                                            <p:strVal val="#ppt_y-.03"/>
                                          </p:val>
                                        </p:tav>
                                        <p:tav tm="100000">
                                          <p:val>
                                            <p:strVal val="#ppt_y"/>
                                          </p:val>
                                        </p:tav>
                                      </p:tavLst>
                                    </p:anim>
                                  </p:childTnLst>
                                </p:cTn>
                              </p:par>
                              <p:par>
                                <p:cTn id="55" presetID="37" presetClass="entr" presetSubtype="0" fill="hold" grpId="0" nodeType="with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fade">
                                      <p:cBhvr>
                                        <p:cTn id="57" dur="3000"/>
                                        <p:tgtEl>
                                          <p:spTgt spid="27"/>
                                        </p:tgtEl>
                                      </p:cBhvr>
                                    </p:animEffect>
                                    <p:anim calcmode="lin" valueType="num">
                                      <p:cBhvr>
                                        <p:cTn id="58" dur="3000" fill="hold"/>
                                        <p:tgtEl>
                                          <p:spTgt spid="27"/>
                                        </p:tgtEl>
                                        <p:attrNameLst>
                                          <p:attrName>ppt_x</p:attrName>
                                        </p:attrNameLst>
                                      </p:cBhvr>
                                      <p:tavLst>
                                        <p:tav tm="0">
                                          <p:val>
                                            <p:strVal val="#ppt_x"/>
                                          </p:val>
                                        </p:tav>
                                        <p:tav tm="100000">
                                          <p:val>
                                            <p:strVal val="#ppt_x"/>
                                          </p:val>
                                        </p:tav>
                                      </p:tavLst>
                                    </p:anim>
                                    <p:anim calcmode="lin" valueType="num">
                                      <p:cBhvr>
                                        <p:cTn id="59" dur="2700" decel="100000" fill="hold"/>
                                        <p:tgtEl>
                                          <p:spTgt spid="27"/>
                                        </p:tgtEl>
                                        <p:attrNameLst>
                                          <p:attrName>ppt_y</p:attrName>
                                        </p:attrNameLst>
                                      </p:cBhvr>
                                      <p:tavLst>
                                        <p:tav tm="0">
                                          <p:val>
                                            <p:strVal val="#ppt_y+1"/>
                                          </p:val>
                                        </p:tav>
                                        <p:tav tm="100000">
                                          <p:val>
                                            <p:strVal val="#ppt_y-.03"/>
                                          </p:val>
                                        </p:tav>
                                      </p:tavLst>
                                    </p:anim>
                                    <p:anim calcmode="lin" valueType="num">
                                      <p:cBhvr>
                                        <p:cTn id="60" dur="300" accel="100000" fill="hold">
                                          <p:stCondLst>
                                            <p:cond delay="2700"/>
                                          </p:stCondLst>
                                        </p:cTn>
                                        <p:tgtEl>
                                          <p:spTgt spid="27"/>
                                        </p:tgtEl>
                                        <p:attrNameLst>
                                          <p:attrName>ppt_y</p:attrName>
                                        </p:attrNameLst>
                                      </p:cBhvr>
                                      <p:tavLst>
                                        <p:tav tm="0">
                                          <p:val>
                                            <p:strVal val="#ppt_y-.03"/>
                                          </p:val>
                                        </p:tav>
                                        <p:tav tm="100000">
                                          <p:val>
                                            <p:strVal val="#ppt_y"/>
                                          </p:val>
                                        </p:tav>
                                      </p:tavLst>
                                    </p:anim>
                                  </p:childTnLst>
                                </p:cTn>
                              </p:par>
                              <p:par>
                                <p:cTn id="61" presetID="37" presetClass="entr" presetSubtype="0" fill="hold" grpId="0" nodeType="withEffect">
                                  <p:stCondLst>
                                    <p:cond delay="0"/>
                                  </p:stCondLst>
                                  <p:childTnLst>
                                    <p:set>
                                      <p:cBhvr>
                                        <p:cTn id="62" dur="1" fill="hold">
                                          <p:stCondLst>
                                            <p:cond delay="0"/>
                                          </p:stCondLst>
                                        </p:cTn>
                                        <p:tgtEl>
                                          <p:spTgt spid="25"/>
                                        </p:tgtEl>
                                        <p:attrNameLst>
                                          <p:attrName>style.visibility</p:attrName>
                                        </p:attrNameLst>
                                      </p:cBhvr>
                                      <p:to>
                                        <p:strVal val="visible"/>
                                      </p:to>
                                    </p:set>
                                    <p:animEffect transition="in" filter="fade">
                                      <p:cBhvr>
                                        <p:cTn id="63" dur="3000"/>
                                        <p:tgtEl>
                                          <p:spTgt spid="25"/>
                                        </p:tgtEl>
                                      </p:cBhvr>
                                    </p:animEffect>
                                    <p:anim calcmode="lin" valueType="num">
                                      <p:cBhvr>
                                        <p:cTn id="64" dur="3000" fill="hold"/>
                                        <p:tgtEl>
                                          <p:spTgt spid="25"/>
                                        </p:tgtEl>
                                        <p:attrNameLst>
                                          <p:attrName>ppt_x</p:attrName>
                                        </p:attrNameLst>
                                      </p:cBhvr>
                                      <p:tavLst>
                                        <p:tav tm="0">
                                          <p:val>
                                            <p:strVal val="#ppt_x"/>
                                          </p:val>
                                        </p:tav>
                                        <p:tav tm="100000">
                                          <p:val>
                                            <p:strVal val="#ppt_x"/>
                                          </p:val>
                                        </p:tav>
                                      </p:tavLst>
                                    </p:anim>
                                    <p:anim calcmode="lin" valueType="num">
                                      <p:cBhvr>
                                        <p:cTn id="65" dur="2700" decel="100000" fill="hold"/>
                                        <p:tgtEl>
                                          <p:spTgt spid="25"/>
                                        </p:tgtEl>
                                        <p:attrNameLst>
                                          <p:attrName>ppt_y</p:attrName>
                                        </p:attrNameLst>
                                      </p:cBhvr>
                                      <p:tavLst>
                                        <p:tav tm="0">
                                          <p:val>
                                            <p:strVal val="#ppt_y+1"/>
                                          </p:val>
                                        </p:tav>
                                        <p:tav tm="100000">
                                          <p:val>
                                            <p:strVal val="#ppt_y-.03"/>
                                          </p:val>
                                        </p:tav>
                                      </p:tavLst>
                                    </p:anim>
                                    <p:anim calcmode="lin" valueType="num">
                                      <p:cBhvr>
                                        <p:cTn id="66" dur="300" accel="100000" fill="hold">
                                          <p:stCondLst>
                                            <p:cond delay="2700"/>
                                          </p:stCondLst>
                                        </p:cTn>
                                        <p:tgtEl>
                                          <p:spTgt spid="25"/>
                                        </p:tgtEl>
                                        <p:attrNameLst>
                                          <p:attrName>ppt_y</p:attrName>
                                        </p:attrNameLst>
                                      </p:cBhvr>
                                      <p:tavLst>
                                        <p:tav tm="0">
                                          <p:val>
                                            <p:strVal val="#ppt_y-.03"/>
                                          </p:val>
                                        </p:tav>
                                        <p:tav tm="100000">
                                          <p:val>
                                            <p:strVal val="#ppt_y"/>
                                          </p:val>
                                        </p:tav>
                                      </p:tavLst>
                                    </p:anim>
                                  </p:childTnLst>
                                </p:cTn>
                              </p:par>
                              <p:par>
                                <p:cTn id="67" presetID="37" presetClass="entr" presetSubtype="0" fill="hold" grpId="0" nodeType="withEffect">
                                  <p:stCondLst>
                                    <p:cond delay="0"/>
                                  </p:stCondLst>
                                  <p:childTnLst>
                                    <p:set>
                                      <p:cBhvr>
                                        <p:cTn id="68" dur="1" fill="hold">
                                          <p:stCondLst>
                                            <p:cond delay="0"/>
                                          </p:stCondLst>
                                        </p:cTn>
                                        <p:tgtEl>
                                          <p:spTgt spid="24"/>
                                        </p:tgtEl>
                                        <p:attrNameLst>
                                          <p:attrName>style.visibility</p:attrName>
                                        </p:attrNameLst>
                                      </p:cBhvr>
                                      <p:to>
                                        <p:strVal val="visible"/>
                                      </p:to>
                                    </p:set>
                                    <p:animEffect transition="in" filter="fade">
                                      <p:cBhvr>
                                        <p:cTn id="69" dur="3000"/>
                                        <p:tgtEl>
                                          <p:spTgt spid="24"/>
                                        </p:tgtEl>
                                      </p:cBhvr>
                                    </p:animEffect>
                                    <p:anim calcmode="lin" valueType="num">
                                      <p:cBhvr>
                                        <p:cTn id="70" dur="3000" fill="hold"/>
                                        <p:tgtEl>
                                          <p:spTgt spid="24"/>
                                        </p:tgtEl>
                                        <p:attrNameLst>
                                          <p:attrName>ppt_x</p:attrName>
                                        </p:attrNameLst>
                                      </p:cBhvr>
                                      <p:tavLst>
                                        <p:tav tm="0">
                                          <p:val>
                                            <p:strVal val="#ppt_x"/>
                                          </p:val>
                                        </p:tav>
                                        <p:tav tm="100000">
                                          <p:val>
                                            <p:strVal val="#ppt_x"/>
                                          </p:val>
                                        </p:tav>
                                      </p:tavLst>
                                    </p:anim>
                                    <p:anim calcmode="lin" valueType="num">
                                      <p:cBhvr>
                                        <p:cTn id="71" dur="2700" decel="100000" fill="hold"/>
                                        <p:tgtEl>
                                          <p:spTgt spid="24"/>
                                        </p:tgtEl>
                                        <p:attrNameLst>
                                          <p:attrName>ppt_y</p:attrName>
                                        </p:attrNameLst>
                                      </p:cBhvr>
                                      <p:tavLst>
                                        <p:tav tm="0">
                                          <p:val>
                                            <p:strVal val="#ppt_y+1"/>
                                          </p:val>
                                        </p:tav>
                                        <p:tav tm="100000">
                                          <p:val>
                                            <p:strVal val="#ppt_y-.03"/>
                                          </p:val>
                                        </p:tav>
                                      </p:tavLst>
                                    </p:anim>
                                    <p:anim calcmode="lin" valueType="num">
                                      <p:cBhvr>
                                        <p:cTn id="72" dur="300" accel="100000" fill="hold">
                                          <p:stCondLst>
                                            <p:cond delay="2700"/>
                                          </p:stCondLst>
                                        </p:cTn>
                                        <p:tgtEl>
                                          <p:spTgt spid="24"/>
                                        </p:tgtEl>
                                        <p:attrNameLst>
                                          <p:attrName>ppt_y</p:attrName>
                                        </p:attrNameLst>
                                      </p:cBhvr>
                                      <p:tavLst>
                                        <p:tav tm="0">
                                          <p:val>
                                            <p:strVal val="#ppt_y-.03"/>
                                          </p:val>
                                        </p:tav>
                                        <p:tav tm="100000">
                                          <p:val>
                                            <p:strVal val="#ppt_y"/>
                                          </p:val>
                                        </p:tav>
                                      </p:tavLst>
                                    </p:anim>
                                  </p:childTnLst>
                                </p:cTn>
                              </p:par>
                              <p:par>
                                <p:cTn id="73" presetID="37" presetClass="entr" presetSubtype="0" fill="hold" grpId="0" nodeType="withEffect">
                                  <p:stCondLst>
                                    <p:cond delay="0"/>
                                  </p:stCondLst>
                                  <p:childTnLst>
                                    <p:set>
                                      <p:cBhvr>
                                        <p:cTn id="74" dur="1" fill="hold">
                                          <p:stCondLst>
                                            <p:cond delay="0"/>
                                          </p:stCondLst>
                                        </p:cTn>
                                        <p:tgtEl>
                                          <p:spTgt spid="30"/>
                                        </p:tgtEl>
                                        <p:attrNameLst>
                                          <p:attrName>style.visibility</p:attrName>
                                        </p:attrNameLst>
                                      </p:cBhvr>
                                      <p:to>
                                        <p:strVal val="visible"/>
                                      </p:to>
                                    </p:set>
                                    <p:animEffect transition="in" filter="fade">
                                      <p:cBhvr>
                                        <p:cTn id="75" dur="3000"/>
                                        <p:tgtEl>
                                          <p:spTgt spid="30"/>
                                        </p:tgtEl>
                                      </p:cBhvr>
                                    </p:animEffect>
                                    <p:anim calcmode="lin" valueType="num">
                                      <p:cBhvr>
                                        <p:cTn id="76" dur="3000" fill="hold"/>
                                        <p:tgtEl>
                                          <p:spTgt spid="30"/>
                                        </p:tgtEl>
                                        <p:attrNameLst>
                                          <p:attrName>ppt_x</p:attrName>
                                        </p:attrNameLst>
                                      </p:cBhvr>
                                      <p:tavLst>
                                        <p:tav tm="0">
                                          <p:val>
                                            <p:strVal val="#ppt_x"/>
                                          </p:val>
                                        </p:tav>
                                        <p:tav tm="100000">
                                          <p:val>
                                            <p:strVal val="#ppt_x"/>
                                          </p:val>
                                        </p:tav>
                                      </p:tavLst>
                                    </p:anim>
                                    <p:anim calcmode="lin" valueType="num">
                                      <p:cBhvr>
                                        <p:cTn id="77" dur="2700" decel="100000" fill="hold"/>
                                        <p:tgtEl>
                                          <p:spTgt spid="30"/>
                                        </p:tgtEl>
                                        <p:attrNameLst>
                                          <p:attrName>ppt_y</p:attrName>
                                        </p:attrNameLst>
                                      </p:cBhvr>
                                      <p:tavLst>
                                        <p:tav tm="0">
                                          <p:val>
                                            <p:strVal val="#ppt_y+1"/>
                                          </p:val>
                                        </p:tav>
                                        <p:tav tm="100000">
                                          <p:val>
                                            <p:strVal val="#ppt_y-.03"/>
                                          </p:val>
                                        </p:tav>
                                      </p:tavLst>
                                    </p:anim>
                                    <p:anim calcmode="lin" valueType="num">
                                      <p:cBhvr>
                                        <p:cTn id="78" dur="300" accel="100000" fill="hold">
                                          <p:stCondLst>
                                            <p:cond delay="2700"/>
                                          </p:stCondLst>
                                        </p:cTn>
                                        <p:tgtEl>
                                          <p:spTgt spid="30"/>
                                        </p:tgtEl>
                                        <p:attrNameLst>
                                          <p:attrName>ppt_y</p:attrName>
                                        </p:attrNameLst>
                                      </p:cBhvr>
                                      <p:tavLst>
                                        <p:tav tm="0">
                                          <p:val>
                                            <p:strVal val="#ppt_y-.03"/>
                                          </p:val>
                                        </p:tav>
                                        <p:tav tm="100000">
                                          <p:val>
                                            <p:strVal val="#ppt_y"/>
                                          </p:val>
                                        </p:tav>
                                      </p:tavLst>
                                    </p:anim>
                                  </p:childTnLst>
                                </p:cTn>
                              </p:par>
                              <p:par>
                                <p:cTn id="79" presetID="37" presetClass="entr" presetSubtype="0" fill="hold" grpId="0" nodeType="withEffect">
                                  <p:stCondLst>
                                    <p:cond delay="0"/>
                                  </p:stCondLst>
                                  <p:childTnLst>
                                    <p:set>
                                      <p:cBhvr>
                                        <p:cTn id="80" dur="1" fill="hold">
                                          <p:stCondLst>
                                            <p:cond delay="0"/>
                                          </p:stCondLst>
                                        </p:cTn>
                                        <p:tgtEl>
                                          <p:spTgt spid="29"/>
                                        </p:tgtEl>
                                        <p:attrNameLst>
                                          <p:attrName>style.visibility</p:attrName>
                                        </p:attrNameLst>
                                      </p:cBhvr>
                                      <p:to>
                                        <p:strVal val="visible"/>
                                      </p:to>
                                    </p:set>
                                    <p:animEffect transition="in" filter="fade">
                                      <p:cBhvr>
                                        <p:cTn id="81" dur="3000"/>
                                        <p:tgtEl>
                                          <p:spTgt spid="29"/>
                                        </p:tgtEl>
                                      </p:cBhvr>
                                    </p:animEffect>
                                    <p:anim calcmode="lin" valueType="num">
                                      <p:cBhvr>
                                        <p:cTn id="82" dur="3000" fill="hold"/>
                                        <p:tgtEl>
                                          <p:spTgt spid="29"/>
                                        </p:tgtEl>
                                        <p:attrNameLst>
                                          <p:attrName>ppt_x</p:attrName>
                                        </p:attrNameLst>
                                      </p:cBhvr>
                                      <p:tavLst>
                                        <p:tav tm="0">
                                          <p:val>
                                            <p:strVal val="#ppt_x"/>
                                          </p:val>
                                        </p:tav>
                                        <p:tav tm="100000">
                                          <p:val>
                                            <p:strVal val="#ppt_x"/>
                                          </p:val>
                                        </p:tav>
                                      </p:tavLst>
                                    </p:anim>
                                    <p:anim calcmode="lin" valueType="num">
                                      <p:cBhvr>
                                        <p:cTn id="83" dur="2700" decel="100000" fill="hold"/>
                                        <p:tgtEl>
                                          <p:spTgt spid="29"/>
                                        </p:tgtEl>
                                        <p:attrNameLst>
                                          <p:attrName>ppt_y</p:attrName>
                                        </p:attrNameLst>
                                      </p:cBhvr>
                                      <p:tavLst>
                                        <p:tav tm="0">
                                          <p:val>
                                            <p:strVal val="#ppt_y+1"/>
                                          </p:val>
                                        </p:tav>
                                        <p:tav tm="100000">
                                          <p:val>
                                            <p:strVal val="#ppt_y-.03"/>
                                          </p:val>
                                        </p:tav>
                                      </p:tavLst>
                                    </p:anim>
                                    <p:anim calcmode="lin" valueType="num">
                                      <p:cBhvr>
                                        <p:cTn id="84" dur="300" accel="100000" fill="hold">
                                          <p:stCondLst>
                                            <p:cond delay="2700"/>
                                          </p:stCondLst>
                                        </p:cTn>
                                        <p:tgtEl>
                                          <p:spTgt spid="29"/>
                                        </p:tgtEl>
                                        <p:attrNameLst>
                                          <p:attrName>ppt_y</p:attrName>
                                        </p:attrNameLst>
                                      </p:cBhvr>
                                      <p:tavLst>
                                        <p:tav tm="0">
                                          <p:val>
                                            <p:strVal val="#ppt_y-.03"/>
                                          </p:val>
                                        </p:tav>
                                        <p:tav tm="100000">
                                          <p:val>
                                            <p:strVal val="#ppt_y"/>
                                          </p:val>
                                        </p:tav>
                                      </p:tavLst>
                                    </p:anim>
                                  </p:childTnLst>
                                </p:cTn>
                              </p:par>
                              <p:par>
                                <p:cTn id="85" presetID="37" presetClass="entr" presetSubtype="0" fill="hold" grpId="0" nodeType="withEffect">
                                  <p:stCondLst>
                                    <p:cond delay="0"/>
                                  </p:stCondLst>
                                  <p:childTnLst>
                                    <p:set>
                                      <p:cBhvr>
                                        <p:cTn id="86" dur="1" fill="hold">
                                          <p:stCondLst>
                                            <p:cond delay="0"/>
                                          </p:stCondLst>
                                        </p:cTn>
                                        <p:tgtEl>
                                          <p:spTgt spid="26"/>
                                        </p:tgtEl>
                                        <p:attrNameLst>
                                          <p:attrName>style.visibility</p:attrName>
                                        </p:attrNameLst>
                                      </p:cBhvr>
                                      <p:to>
                                        <p:strVal val="visible"/>
                                      </p:to>
                                    </p:set>
                                    <p:animEffect transition="in" filter="fade">
                                      <p:cBhvr>
                                        <p:cTn id="87" dur="3000"/>
                                        <p:tgtEl>
                                          <p:spTgt spid="26"/>
                                        </p:tgtEl>
                                      </p:cBhvr>
                                    </p:animEffect>
                                    <p:anim calcmode="lin" valueType="num">
                                      <p:cBhvr>
                                        <p:cTn id="88" dur="3000" fill="hold"/>
                                        <p:tgtEl>
                                          <p:spTgt spid="26"/>
                                        </p:tgtEl>
                                        <p:attrNameLst>
                                          <p:attrName>ppt_x</p:attrName>
                                        </p:attrNameLst>
                                      </p:cBhvr>
                                      <p:tavLst>
                                        <p:tav tm="0">
                                          <p:val>
                                            <p:strVal val="#ppt_x"/>
                                          </p:val>
                                        </p:tav>
                                        <p:tav tm="100000">
                                          <p:val>
                                            <p:strVal val="#ppt_x"/>
                                          </p:val>
                                        </p:tav>
                                      </p:tavLst>
                                    </p:anim>
                                    <p:anim calcmode="lin" valueType="num">
                                      <p:cBhvr>
                                        <p:cTn id="89" dur="2700" decel="100000" fill="hold"/>
                                        <p:tgtEl>
                                          <p:spTgt spid="26"/>
                                        </p:tgtEl>
                                        <p:attrNameLst>
                                          <p:attrName>ppt_y</p:attrName>
                                        </p:attrNameLst>
                                      </p:cBhvr>
                                      <p:tavLst>
                                        <p:tav tm="0">
                                          <p:val>
                                            <p:strVal val="#ppt_y+1"/>
                                          </p:val>
                                        </p:tav>
                                        <p:tav tm="100000">
                                          <p:val>
                                            <p:strVal val="#ppt_y-.03"/>
                                          </p:val>
                                        </p:tav>
                                      </p:tavLst>
                                    </p:anim>
                                    <p:anim calcmode="lin" valueType="num">
                                      <p:cBhvr>
                                        <p:cTn id="90" dur="300" accel="100000" fill="hold">
                                          <p:stCondLst>
                                            <p:cond delay="2700"/>
                                          </p:stCondLst>
                                        </p:cTn>
                                        <p:tgtEl>
                                          <p:spTgt spid="26"/>
                                        </p:tgtEl>
                                        <p:attrNameLst>
                                          <p:attrName>ppt_y</p:attrName>
                                        </p:attrNameLst>
                                      </p:cBhvr>
                                      <p:tavLst>
                                        <p:tav tm="0">
                                          <p:val>
                                            <p:strVal val="#ppt_y-.03"/>
                                          </p:val>
                                        </p:tav>
                                        <p:tav tm="100000">
                                          <p:val>
                                            <p:strVal val="#ppt_y"/>
                                          </p:val>
                                        </p:tav>
                                      </p:tavLst>
                                    </p:anim>
                                  </p:childTnLst>
                                </p:cTn>
                              </p:par>
                              <p:par>
                                <p:cTn id="91" presetID="37" presetClass="entr" presetSubtype="0" fill="hold" grpId="0" nodeType="withEffect">
                                  <p:stCondLst>
                                    <p:cond delay="0"/>
                                  </p:stCondLst>
                                  <p:childTnLst>
                                    <p:set>
                                      <p:cBhvr>
                                        <p:cTn id="92" dur="1" fill="hold">
                                          <p:stCondLst>
                                            <p:cond delay="0"/>
                                          </p:stCondLst>
                                        </p:cTn>
                                        <p:tgtEl>
                                          <p:spTgt spid="32"/>
                                        </p:tgtEl>
                                        <p:attrNameLst>
                                          <p:attrName>style.visibility</p:attrName>
                                        </p:attrNameLst>
                                      </p:cBhvr>
                                      <p:to>
                                        <p:strVal val="visible"/>
                                      </p:to>
                                    </p:set>
                                    <p:animEffect transition="in" filter="fade">
                                      <p:cBhvr>
                                        <p:cTn id="93" dur="3000"/>
                                        <p:tgtEl>
                                          <p:spTgt spid="32"/>
                                        </p:tgtEl>
                                      </p:cBhvr>
                                    </p:animEffect>
                                    <p:anim calcmode="lin" valueType="num">
                                      <p:cBhvr>
                                        <p:cTn id="94" dur="3000" fill="hold"/>
                                        <p:tgtEl>
                                          <p:spTgt spid="32"/>
                                        </p:tgtEl>
                                        <p:attrNameLst>
                                          <p:attrName>ppt_x</p:attrName>
                                        </p:attrNameLst>
                                      </p:cBhvr>
                                      <p:tavLst>
                                        <p:tav tm="0">
                                          <p:val>
                                            <p:strVal val="#ppt_x"/>
                                          </p:val>
                                        </p:tav>
                                        <p:tav tm="100000">
                                          <p:val>
                                            <p:strVal val="#ppt_x"/>
                                          </p:val>
                                        </p:tav>
                                      </p:tavLst>
                                    </p:anim>
                                    <p:anim calcmode="lin" valueType="num">
                                      <p:cBhvr>
                                        <p:cTn id="95" dur="2700" decel="100000" fill="hold"/>
                                        <p:tgtEl>
                                          <p:spTgt spid="32"/>
                                        </p:tgtEl>
                                        <p:attrNameLst>
                                          <p:attrName>ppt_y</p:attrName>
                                        </p:attrNameLst>
                                      </p:cBhvr>
                                      <p:tavLst>
                                        <p:tav tm="0">
                                          <p:val>
                                            <p:strVal val="#ppt_y+1"/>
                                          </p:val>
                                        </p:tav>
                                        <p:tav tm="100000">
                                          <p:val>
                                            <p:strVal val="#ppt_y-.03"/>
                                          </p:val>
                                        </p:tav>
                                      </p:tavLst>
                                    </p:anim>
                                    <p:anim calcmode="lin" valueType="num">
                                      <p:cBhvr>
                                        <p:cTn id="96" dur="300" accel="100000" fill="hold">
                                          <p:stCondLst>
                                            <p:cond delay="2700"/>
                                          </p:stCondLst>
                                        </p:cTn>
                                        <p:tgtEl>
                                          <p:spTgt spid="32"/>
                                        </p:tgtEl>
                                        <p:attrNameLst>
                                          <p:attrName>ppt_y</p:attrName>
                                        </p:attrNameLst>
                                      </p:cBhvr>
                                      <p:tavLst>
                                        <p:tav tm="0">
                                          <p:val>
                                            <p:strVal val="#ppt_y-.03"/>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1000"/>
                                  </p:stCondLst>
                                  <p:childTnLst>
                                    <p:set>
                                      <p:cBhvr>
                                        <p:cTn id="10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1" grpId="0">
        <p:bldAsOne/>
      </p:bldGraphic>
      <p:bldP spid="24" grpId="0" animBg="1"/>
      <p:bldP spid="25" grpId="0" animBg="1"/>
      <p:bldP spid="26" grpId="0" animBg="1"/>
      <p:bldP spid="27" grpId="0" animBg="1"/>
      <p:bldP spid="29" grpId="0" animBg="1"/>
      <p:bldP spid="30" grpId="0" animBg="1"/>
      <p:bldP spid="32" grpId="0" animBg="1"/>
      <p:bldP spid="33" grpId="0" animBg="1"/>
      <p:bldP spid="28" grpId="0" animBg="1"/>
      <p:bldP spid="75" grpId="0" animBg="1"/>
      <p:bldP spid="76" grpId="0" animBg="1"/>
      <p:bldP spid="77" grpId="0"/>
      <p:bldP spid="78" grpId="0"/>
      <p:bldP spid="79" grpId="0"/>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Persistence</a:t>
            </a:r>
            <a:endParaRPr lang="en-US" sz="4400" b="1" dirty="0">
              <a:latin typeface="+mj-lt"/>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4399290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1013136" y="2591714"/>
            <a:ext cx="1418385" cy="369332"/>
          </a:xfrm>
          <a:prstGeom prst="rect">
            <a:avLst/>
          </a:prstGeom>
          <a:noFill/>
        </p:spPr>
        <p:txBody>
          <a:bodyPr wrap="square" rtlCol="0">
            <a:spAutoFit/>
          </a:bodyPr>
          <a:lstStyle/>
          <a:p>
            <a:r>
              <a:rPr lang="en-US" dirty="0" smtClean="0">
                <a:solidFill>
                  <a:srgbClr val="FF0000"/>
                </a:solidFill>
              </a:rPr>
              <a:t>State</a:t>
            </a:r>
            <a:r>
              <a:rPr lang="en-US" dirty="0" smtClean="0"/>
              <a:t> </a:t>
            </a:r>
            <a:r>
              <a:rPr lang="en-US" dirty="0" smtClean="0">
                <a:solidFill>
                  <a:srgbClr val="FF0000"/>
                </a:solidFill>
              </a:rPr>
              <a:t>Overall</a:t>
            </a:r>
            <a:endParaRPr lang="en-US" dirty="0">
              <a:solidFill>
                <a:srgbClr val="FF0000"/>
              </a:solidFill>
            </a:endParaRPr>
          </a:p>
        </p:txBody>
      </p:sp>
      <p:sp>
        <p:nvSpPr>
          <p:cNvPr id="9" name="TextBox 8"/>
          <p:cNvSpPr txBox="1"/>
          <p:nvPr/>
        </p:nvSpPr>
        <p:spPr>
          <a:xfrm>
            <a:off x="2216772" y="2262442"/>
            <a:ext cx="2292263" cy="369332"/>
          </a:xfrm>
          <a:prstGeom prst="rect">
            <a:avLst/>
          </a:prstGeom>
          <a:noFill/>
        </p:spPr>
        <p:txBody>
          <a:bodyPr wrap="square" rtlCol="0">
            <a:spAutoFit/>
          </a:bodyPr>
          <a:lstStyle/>
          <a:p>
            <a:r>
              <a:rPr lang="en-US" dirty="0" smtClean="0">
                <a:solidFill>
                  <a:schemeClr val="accent6"/>
                </a:solidFill>
              </a:rPr>
              <a:t>State Unprepared</a:t>
            </a:r>
            <a:endParaRPr lang="en-US" dirty="0">
              <a:solidFill>
                <a:schemeClr val="accent6"/>
              </a:solidFill>
            </a:endParaRPr>
          </a:p>
        </p:txBody>
      </p:sp>
      <p:sp>
        <p:nvSpPr>
          <p:cNvPr id="10" name="TextBox 9"/>
          <p:cNvSpPr txBox="1"/>
          <p:nvPr/>
        </p:nvSpPr>
        <p:spPr>
          <a:xfrm>
            <a:off x="1013136" y="2391284"/>
            <a:ext cx="1603332" cy="369332"/>
          </a:xfrm>
          <a:prstGeom prst="rect">
            <a:avLst/>
          </a:prstGeom>
          <a:noFill/>
        </p:spPr>
        <p:txBody>
          <a:bodyPr wrap="square" rtlCol="0">
            <a:spAutoFit/>
          </a:bodyPr>
          <a:lstStyle/>
          <a:p>
            <a:r>
              <a:rPr lang="en-US" dirty="0" smtClean="0">
                <a:solidFill>
                  <a:srgbClr val="7030A0"/>
                </a:solidFill>
              </a:rPr>
              <a:t>State Prepared</a:t>
            </a:r>
            <a:endParaRPr lang="en-US" dirty="0">
              <a:solidFill>
                <a:srgbClr val="7030A0"/>
              </a:solidFill>
            </a:endParaRPr>
          </a:p>
        </p:txBody>
      </p:sp>
      <p:sp>
        <p:nvSpPr>
          <p:cNvPr id="11" name="TextBox 10"/>
          <p:cNvSpPr txBox="1"/>
          <p:nvPr/>
        </p:nvSpPr>
        <p:spPr>
          <a:xfrm>
            <a:off x="7609043" y="2591714"/>
            <a:ext cx="1979113" cy="369332"/>
          </a:xfrm>
          <a:prstGeom prst="rect">
            <a:avLst/>
          </a:prstGeom>
          <a:noFill/>
        </p:spPr>
        <p:txBody>
          <a:bodyPr wrap="square" rtlCol="0">
            <a:spAutoFit/>
          </a:bodyPr>
          <a:lstStyle/>
          <a:p>
            <a:r>
              <a:rPr lang="en-US" dirty="0" smtClean="0">
                <a:solidFill>
                  <a:schemeClr val="tx2"/>
                </a:solidFill>
              </a:rPr>
              <a:t>Foothill Overall</a:t>
            </a:r>
            <a:endParaRPr lang="en-US" dirty="0">
              <a:solidFill>
                <a:schemeClr val="tx2"/>
              </a:solidFill>
            </a:endParaRPr>
          </a:p>
        </p:txBody>
      </p:sp>
      <p:sp>
        <p:nvSpPr>
          <p:cNvPr id="12" name="TextBox 11"/>
          <p:cNvSpPr txBox="1"/>
          <p:nvPr/>
        </p:nvSpPr>
        <p:spPr>
          <a:xfrm>
            <a:off x="6860839" y="2320818"/>
            <a:ext cx="2880986" cy="369332"/>
          </a:xfrm>
          <a:prstGeom prst="rect">
            <a:avLst/>
          </a:prstGeom>
          <a:noFill/>
        </p:spPr>
        <p:txBody>
          <a:bodyPr wrap="square" rtlCol="0">
            <a:spAutoFit/>
          </a:bodyPr>
          <a:lstStyle/>
          <a:p>
            <a:r>
              <a:rPr lang="en-US" dirty="0" smtClean="0">
                <a:solidFill>
                  <a:schemeClr val="accent3">
                    <a:lumMod val="75000"/>
                  </a:schemeClr>
                </a:solidFill>
              </a:rPr>
              <a:t>Foothill Prepared</a:t>
            </a:r>
            <a:endParaRPr lang="en-US" dirty="0">
              <a:solidFill>
                <a:schemeClr val="accent3">
                  <a:lumMod val="75000"/>
                </a:schemeClr>
              </a:solidFill>
            </a:endParaRPr>
          </a:p>
        </p:txBody>
      </p:sp>
      <p:sp>
        <p:nvSpPr>
          <p:cNvPr id="13" name="TextBox 12"/>
          <p:cNvSpPr txBox="1"/>
          <p:nvPr/>
        </p:nvSpPr>
        <p:spPr>
          <a:xfrm>
            <a:off x="5116533" y="2926706"/>
            <a:ext cx="2880986" cy="369332"/>
          </a:xfrm>
          <a:prstGeom prst="rect">
            <a:avLst/>
          </a:prstGeom>
          <a:noFill/>
        </p:spPr>
        <p:txBody>
          <a:bodyPr wrap="square" rtlCol="0">
            <a:spAutoFit/>
          </a:bodyPr>
          <a:lstStyle/>
          <a:p>
            <a:r>
              <a:rPr lang="en-US" dirty="0" smtClean="0">
                <a:solidFill>
                  <a:schemeClr val="accent5">
                    <a:lumMod val="75000"/>
                  </a:schemeClr>
                </a:solidFill>
              </a:rPr>
              <a:t>Foothill Unprepared</a:t>
            </a:r>
            <a:endParaRPr lang="en-US" dirty="0">
              <a:solidFill>
                <a:schemeClr val="accent5">
                  <a:lumMod val="75000"/>
                </a:schemeClr>
              </a:solidFill>
            </a:endParaRPr>
          </a:p>
        </p:txBody>
      </p:sp>
      <p:sp>
        <p:nvSpPr>
          <p:cNvPr id="15" name="TextBox 14"/>
          <p:cNvSpPr txBox="1"/>
          <p:nvPr/>
        </p:nvSpPr>
        <p:spPr>
          <a:xfrm>
            <a:off x="1242456" y="3424811"/>
            <a:ext cx="7673664"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Foothill reports slightly lower persistence rates when compared to state figures</a:t>
            </a:r>
            <a:endParaRPr lang="en-US" dirty="0"/>
          </a:p>
        </p:txBody>
      </p:sp>
      <p:pic>
        <p:nvPicPr>
          <p:cNvPr id="17" name="Picture 16" descr="FH Logo-5.jpg"/>
          <p:cNvPicPr>
            <a:picLocks noChangeAspect="1"/>
          </p:cNvPicPr>
          <p:nvPr/>
        </p:nvPicPr>
        <p:blipFill>
          <a:blip r:embed="rId3" cstate="print"/>
          <a:stretch>
            <a:fillRect/>
          </a:stretch>
        </p:blipFill>
        <p:spPr>
          <a:xfrm>
            <a:off x="2725702" y="6239496"/>
            <a:ext cx="3547517" cy="274320"/>
          </a:xfrm>
          <a:prstGeom prst="rect">
            <a:avLst/>
          </a:prstGeom>
        </p:spPr>
      </p:pic>
      <p:sp>
        <p:nvSpPr>
          <p:cNvPr id="4" name="TextBox 3"/>
          <p:cNvSpPr txBox="1"/>
          <p:nvPr/>
        </p:nvSpPr>
        <p:spPr>
          <a:xfrm>
            <a:off x="2216773" y="1417638"/>
            <a:ext cx="4823810" cy="175432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Definition: Percentage </a:t>
            </a:r>
            <a:r>
              <a:rPr lang="en-US" dirty="0"/>
              <a:t>of degree, certificate and/or transfer-seeking students starting first time in 2007-08 tracked for six years through 2012-13 who enrolled in the first </a:t>
            </a:r>
            <a:r>
              <a:rPr lang="en-US" dirty="0" smtClean="0"/>
              <a:t>four consecutive terms OR achieved degree/certificate/transfer outcome during same time period.</a:t>
            </a:r>
            <a:endParaRPr lang="en-US" dirty="0"/>
          </a:p>
        </p:txBody>
      </p:sp>
      <p:sp>
        <p:nvSpPr>
          <p:cNvPr id="19" name="TextBox 18"/>
          <p:cNvSpPr txBox="1"/>
          <p:nvPr/>
        </p:nvSpPr>
        <p:spPr>
          <a:xfrm>
            <a:off x="1966757" y="3983963"/>
            <a:ext cx="3149776"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Overall Persistence by Ethnicity</a:t>
            </a:r>
          </a:p>
          <a:p>
            <a:r>
              <a:rPr lang="en-US" dirty="0" smtClean="0"/>
              <a:t>64% African American (33/52)</a:t>
            </a:r>
          </a:p>
          <a:p>
            <a:r>
              <a:rPr lang="en-US" dirty="0" smtClean="0"/>
              <a:t>73% Filipino (19/26)</a:t>
            </a:r>
          </a:p>
          <a:p>
            <a:r>
              <a:rPr lang="en-US" dirty="0" smtClean="0"/>
              <a:t>59% Latino (88/149)</a:t>
            </a:r>
            <a:endParaRPr lang="en-US" dirty="0"/>
          </a:p>
        </p:txBody>
      </p:sp>
      <p:sp>
        <p:nvSpPr>
          <p:cNvPr id="21" name="TextBox 20"/>
          <p:cNvSpPr txBox="1"/>
          <p:nvPr/>
        </p:nvSpPr>
        <p:spPr>
          <a:xfrm>
            <a:off x="4199241" y="4722627"/>
            <a:ext cx="2237921" cy="9233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Compared to</a:t>
            </a:r>
          </a:p>
          <a:p>
            <a:r>
              <a:rPr lang="en-US" dirty="0" smtClean="0"/>
              <a:t>78% Asian (160/205)</a:t>
            </a:r>
          </a:p>
          <a:p>
            <a:r>
              <a:rPr lang="en-US" dirty="0" smtClean="0"/>
              <a:t>69% White (275/399)</a:t>
            </a:r>
            <a:endParaRPr lang="en-US" dirty="0"/>
          </a:p>
        </p:txBody>
      </p:sp>
      <p:sp>
        <p:nvSpPr>
          <p:cNvPr id="20" name="TextBox 19"/>
          <p:cNvSpPr txBox="1"/>
          <p:nvPr/>
        </p:nvSpPr>
        <p:spPr>
          <a:xfrm>
            <a:off x="6138628" y="3983963"/>
            <a:ext cx="2548171"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Higher overall persistence rate by Latinos statewide (+10 percentage points)</a:t>
            </a:r>
            <a:endParaRPr lang="en-US" dirty="0"/>
          </a:p>
        </p:txBody>
      </p:sp>
    </p:spTree>
    <p:extLst>
      <p:ext uri="{BB962C8B-B14F-4D97-AF65-F5344CB8AC3E}">
        <p14:creationId xmlns:p14="http://schemas.microsoft.com/office/powerpoint/2010/main" val="9081195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8">
                                            <p:graphicEl>
                                              <a:chart seriesIdx="-3" categoryIdx="-3" bldStep="gridLegend"/>
                                            </p:graphicEl>
                                          </p:spTgt>
                                        </p:tgtEl>
                                        <p:attrNameLst>
                                          <p:attrName>style.visibility</p:attrName>
                                        </p:attrNameLst>
                                      </p:cBhvr>
                                      <p:to>
                                        <p:strVal val="visible"/>
                                      </p:to>
                                    </p:set>
                                    <p:animEffect transition="in" filter="wipe(left)">
                                      <p:cBhvr>
                                        <p:cTn id="15" dur="2000"/>
                                        <p:tgtEl>
                                          <p:spTgt spid="8">
                                            <p:graphicEl>
                                              <a:chart seriesIdx="-3" categoryIdx="-3" bldStep="gridLegend"/>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8">
                                            <p:graphicEl>
                                              <a:chart seriesIdx="0" categoryIdx="-4" bldStep="series"/>
                                            </p:graphicEl>
                                          </p:spTgt>
                                        </p:tgtEl>
                                        <p:attrNameLst>
                                          <p:attrName>style.visibility</p:attrName>
                                        </p:attrNameLst>
                                      </p:cBhvr>
                                      <p:to>
                                        <p:strVal val="visible"/>
                                      </p:to>
                                    </p:set>
                                    <p:animEffect transition="in" filter="wipe(left)">
                                      <p:cBhvr>
                                        <p:cTn id="20" dur="3000"/>
                                        <p:tgtEl>
                                          <p:spTgt spid="8">
                                            <p:graphicEl>
                                              <a:chart seriesIdx="0" categoryIdx="-4" bldStep="series"/>
                                            </p:graphicEl>
                                          </p:spTgt>
                                        </p:tgtEl>
                                      </p:cBhvr>
                                    </p:animEffect>
                                  </p:childTnLst>
                                </p:cTn>
                              </p:par>
                            </p:childTnLst>
                          </p:cTn>
                        </p:par>
                        <p:par>
                          <p:cTn id="21" fill="hold">
                            <p:stCondLst>
                              <p:cond delay="3000"/>
                            </p:stCondLst>
                            <p:childTnLst>
                              <p:par>
                                <p:cTn id="22" presetID="22" presetClass="entr" presetSubtype="8" fill="hold" grpId="0" nodeType="afterEffect">
                                  <p:stCondLst>
                                    <p:cond delay="2000"/>
                                  </p:stCondLst>
                                  <p:childTnLst>
                                    <p:set>
                                      <p:cBhvr>
                                        <p:cTn id="23" dur="1" fill="hold">
                                          <p:stCondLst>
                                            <p:cond delay="0"/>
                                          </p:stCondLst>
                                        </p:cTn>
                                        <p:tgtEl>
                                          <p:spTgt spid="8">
                                            <p:graphicEl>
                                              <a:chart seriesIdx="1" categoryIdx="-4" bldStep="series"/>
                                            </p:graphicEl>
                                          </p:spTgt>
                                        </p:tgtEl>
                                        <p:attrNameLst>
                                          <p:attrName>style.visibility</p:attrName>
                                        </p:attrNameLst>
                                      </p:cBhvr>
                                      <p:to>
                                        <p:strVal val="visible"/>
                                      </p:to>
                                    </p:set>
                                    <p:animEffect transition="in" filter="wipe(left)">
                                      <p:cBhvr>
                                        <p:cTn id="24" dur="3000"/>
                                        <p:tgtEl>
                                          <p:spTgt spid="8">
                                            <p:graphicEl>
                                              <a:chart seriesIdx="1" categoryIdx="-4" bldStep="series"/>
                                            </p:graphicEl>
                                          </p:spTgt>
                                        </p:tgtEl>
                                      </p:cBhvr>
                                    </p:animEffect>
                                  </p:childTnLst>
                                </p:cTn>
                              </p:par>
                            </p:childTnLst>
                          </p:cTn>
                        </p:par>
                        <p:par>
                          <p:cTn id="25" fill="hold">
                            <p:stCondLst>
                              <p:cond delay="8000"/>
                            </p:stCondLst>
                            <p:childTnLst>
                              <p:par>
                                <p:cTn id="26" presetID="22" presetClass="entr" presetSubtype="8" fill="hold" grpId="0" nodeType="afterEffect">
                                  <p:stCondLst>
                                    <p:cond delay="2000"/>
                                  </p:stCondLst>
                                  <p:childTnLst>
                                    <p:set>
                                      <p:cBhvr>
                                        <p:cTn id="27" dur="1" fill="hold">
                                          <p:stCondLst>
                                            <p:cond delay="0"/>
                                          </p:stCondLst>
                                        </p:cTn>
                                        <p:tgtEl>
                                          <p:spTgt spid="8">
                                            <p:graphicEl>
                                              <a:chart seriesIdx="2" categoryIdx="-4" bldStep="series"/>
                                            </p:graphicEl>
                                          </p:spTgt>
                                        </p:tgtEl>
                                        <p:attrNameLst>
                                          <p:attrName>style.visibility</p:attrName>
                                        </p:attrNameLst>
                                      </p:cBhvr>
                                      <p:to>
                                        <p:strVal val="visible"/>
                                      </p:to>
                                    </p:set>
                                    <p:animEffect transition="in" filter="wipe(left)">
                                      <p:cBhvr>
                                        <p:cTn id="28" dur="3000"/>
                                        <p:tgtEl>
                                          <p:spTgt spid="8">
                                            <p:graphicEl>
                                              <a:chart seriesIdx="2" categoryIdx="-4" bldStep="series"/>
                                            </p:graphicEl>
                                          </p:spTgt>
                                        </p:tgtEl>
                                      </p:cBhvr>
                                    </p:animEffect>
                                  </p:childTnLst>
                                </p:cTn>
                              </p:par>
                            </p:childTnLst>
                          </p:cTn>
                        </p:par>
                        <p:par>
                          <p:cTn id="29" fill="hold">
                            <p:stCondLst>
                              <p:cond delay="13000"/>
                            </p:stCondLst>
                            <p:childTnLst>
                              <p:par>
                                <p:cTn id="30" presetID="22" presetClass="entr" presetSubtype="8" fill="hold" grpId="0" nodeType="afterEffect">
                                  <p:stCondLst>
                                    <p:cond delay="1500"/>
                                  </p:stCondLst>
                                  <p:childTnLst>
                                    <p:set>
                                      <p:cBhvr>
                                        <p:cTn id="31" dur="1" fill="hold">
                                          <p:stCondLst>
                                            <p:cond delay="0"/>
                                          </p:stCondLst>
                                        </p:cTn>
                                        <p:tgtEl>
                                          <p:spTgt spid="8">
                                            <p:graphicEl>
                                              <a:chart seriesIdx="3" categoryIdx="-4" bldStep="series"/>
                                            </p:graphicEl>
                                          </p:spTgt>
                                        </p:tgtEl>
                                        <p:attrNameLst>
                                          <p:attrName>style.visibility</p:attrName>
                                        </p:attrNameLst>
                                      </p:cBhvr>
                                      <p:to>
                                        <p:strVal val="visible"/>
                                      </p:to>
                                    </p:set>
                                    <p:animEffect transition="in" filter="wipe(left)">
                                      <p:cBhvr>
                                        <p:cTn id="32" dur="2000"/>
                                        <p:tgtEl>
                                          <p:spTgt spid="8">
                                            <p:graphicEl>
                                              <a:chart seriesIdx="3" categoryIdx="-4" bldStep="series"/>
                                            </p:graphicEl>
                                          </p:spTgt>
                                        </p:tgtEl>
                                      </p:cBhvr>
                                    </p:animEffect>
                                  </p:childTnLst>
                                </p:cTn>
                              </p:par>
                            </p:childTnLst>
                          </p:cTn>
                        </p:par>
                        <p:par>
                          <p:cTn id="33" fill="hold">
                            <p:stCondLst>
                              <p:cond delay="16500"/>
                            </p:stCondLst>
                            <p:childTnLst>
                              <p:par>
                                <p:cTn id="34" presetID="22" presetClass="entr" presetSubtype="8" fill="hold" grpId="0" nodeType="afterEffect">
                                  <p:stCondLst>
                                    <p:cond delay="2000"/>
                                  </p:stCondLst>
                                  <p:childTnLst>
                                    <p:set>
                                      <p:cBhvr>
                                        <p:cTn id="35" dur="1" fill="hold">
                                          <p:stCondLst>
                                            <p:cond delay="0"/>
                                          </p:stCondLst>
                                        </p:cTn>
                                        <p:tgtEl>
                                          <p:spTgt spid="8">
                                            <p:graphicEl>
                                              <a:chart seriesIdx="4" categoryIdx="-4" bldStep="series"/>
                                            </p:graphicEl>
                                          </p:spTgt>
                                        </p:tgtEl>
                                        <p:attrNameLst>
                                          <p:attrName>style.visibility</p:attrName>
                                        </p:attrNameLst>
                                      </p:cBhvr>
                                      <p:to>
                                        <p:strVal val="visible"/>
                                      </p:to>
                                    </p:set>
                                    <p:animEffect transition="in" filter="wipe(left)">
                                      <p:cBhvr>
                                        <p:cTn id="36" dur="2000"/>
                                        <p:tgtEl>
                                          <p:spTgt spid="8">
                                            <p:graphicEl>
                                              <a:chart seriesIdx="4" categoryIdx="-4" bldStep="series"/>
                                            </p:graphicEl>
                                          </p:spTgt>
                                        </p:tgtEl>
                                      </p:cBhvr>
                                    </p:animEffect>
                                  </p:childTnLst>
                                </p:cTn>
                              </p:par>
                            </p:childTnLst>
                          </p:cTn>
                        </p:par>
                        <p:par>
                          <p:cTn id="37" fill="hold">
                            <p:stCondLst>
                              <p:cond delay="20500"/>
                            </p:stCondLst>
                            <p:childTnLst>
                              <p:par>
                                <p:cTn id="38" presetID="22" presetClass="entr" presetSubtype="8" fill="hold" grpId="0" nodeType="afterEffect">
                                  <p:stCondLst>
                                    <p:cond delay="1500"/>
                                  </p:stCondLst>
                                  <p:childTnLst>
                                    <p:set>
                                      <p:cBhvr>
                                        <p:cTn id="39" dur="1" fill="hold">
                                          <p:stCondLst>
                                            <p:cond delay="0"/>
                                          </p:stCondLst>
                                        </p:cTn>
                                        <p:tgtEl>
                                          <p:spTgt spid="8">
                                            <p:graphicEl>
                                              <a:chart seriesIdx="5" categoryIdx="-4" bldStep="series"/>
                                            </p:graphicEl>
                                          </p:spTgt>
                                        </p:tgtEl>
                                        <p:attrNameLst>
                                          <p:attrName>style.visibility</p:attrName>
                                        </p:attrNameLst>
                                      </p:cBhvr>
                                      <p:to>
                                        <p:strVal val="visible"/>
                                      </p:to>
                                    </p:set>
                                    <p:animEffect transition="in" filter="wipe(left)">
                                      <p:cBhvr>
                                        <p:cTn id="40" dur="2000"/>
                                        <p:tgtEl>
                                          <p:spTgt spid="8">
                                            <p:graphicEl>
                                              <a:chart seriesIdx="5" categoryIdx="-4" bldStep="series"/>
                                            </p:graphicEl>
                                          </p:spTgt>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1"/>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Sub>
          <a:bldChart bld="series"/>
        </p:bldSub>
      </p:bldGraphic>
      <p:bldP spid="15" grpId="0" animBg="1"/>
      <p:bldP spid="4" grpId="0" animBg="1"/>
      <p:bldP spid="4" grpId="1" animBg="1"/>
      <p:bldP spid="19" grpId="0" animBg="1"/>
      <p:bldP spid="21" grpId="0" animBg="1"/>
      <p:bldP spid="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Attain 30 Units</a:t>
            </a:r>
            <a:endParaRPr lang="en-US" sz="4400" b="1" dirty="0">
              <a:latin typeface="+mj-lt"/>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15032809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p:cNvSpPr txBox="1"/>
          <p:nvPr/>
        </p:nvSpPr>
        <p:spPr>
          <a:xfrm>
            <a:off x="5987439" y="2339142"/>
            <a:ext cx="1878905" cy="369332"/>
          </a:xfrm>
          <a:prstGeom prst="rect">
            <a:avLst/>
          </a:prstGeom>
          <a:noFill/>
        </p:spPr>
        <p:txBody>
          <a:bodyPr wrap="square" rtlCol="0">
            <a:spAutoFit/>
          </a:bodyPr>
          <a:lstStyle/>
          <a:p>
            <a:r>
              <a:rPr lang="en-US" dirty="0" smtClean="0">
                <a:solidFill>
                  <a:schemeClr val="tx2"/>
                </a:solidFill>
              </a:rPr>
              <a:t>Foothill Overall</a:t>
            </a:r>
            <a:endParaRPr lang="en-US" dirty="0">
              <a:solidFill>
                <a:schemeClr val="tx2"/>
              </a:solidFill>
            </a:endParaRPr>
          </a:p>
        </p:txBody>
      </p:sp>
      <p:sp>
        <p:nvSpPr>
          <p:cNvPr id="10" name="TextBox 9"/>
          <p:cNvSpPr txBox="1"/>
          <p:nvPr/>
        </p:nvSpPr>
        <p:spPr>
          <a:xfrm>
            <a:off x="7634612" y="2523094"/>
            <a:ext cx="1684752" cy="369332"/>
          </a:xfrm>
          <a:prstGeom prst="rect">
            <a:avLst/>
          </a:prstGeom>
          <a:noFill/>
        </p:spPr>
        <p:txBody>
          <a:bodyPr wrap="square" rtlCol="0">
            <a:spAutoFit/>
          </a:bodyPr>
          <a:lstStyle/>
          <a:p>
            <a:r>
              <a:rPr lang="en-US" dirty="0" smtClean="0">
                <a:solidFill>
                  <a:schemeClr val="accent5">
                    <a:lumMod val="75000"/>
                  </a:schemeClr>
                </a:solidFill>
              </a:rPr>
              <a:t>FH Unprepared</a:t>
            </a:r>
            <a:endParaRPr lang="en-US" dirty="0">
              <a:solidFill>
                <a:schemeClr val="accent5">
                  <a:lumMod val="75000"/>
                </a:schemeClr>
              </a:solidFill>
            </a:endParaRPr>
          </a:p>
        </p:txBody>
      </p:sp>
      <p:sp>
        <p:nvSpPr>
          <p:cNvPr id="11" name="TextBox 10"/>
          <p:cNvSpPr txBox="1"/>
          <p:nvPr/>
        </p:nvSpPr>
        <p:spPr>
          <a:xfrm>
            <a:off x="4345707" y="2203158"/>
            <a:ext cx="2267210" cy="369332"/>
          </a:xfrm>
          <a:prstGeom prst="rect">
            <a:avLst/>
          </a:prstGeom>
          <a:noFill/>
        </p:spPr>
        <p:txBody>
          <a:bodyPr wrap="square" rtlCol="0">
            <a:spAutoFit/>
          </a:bodyPr>
          <a:lstStyle/>
          <a:p>
            <a:r>
              <a:rPr lang="en-US" dirty="0" smtClean="0">
                <a:solidFill>
                  <a:schemeClr val="accent3">
                    <a:lumMod val="75000"/>
                  </a:schemeClr>
                </a:solidFill>
              </a:rPr>
              <a:t>Foothill Prepared</a:t>
            </a:r>
            <a:endParaRPr lang="en-US" dirty="0">
              <a:solidFill>
                <a:schemeClr val="accent3">
                  <a:lumMod val="75000"/>
                </a:schemeClr>
              </a:solidFill>
            </a:endParaRPr>
          </a:p>
        </p:txBody>
      </p:sp>
      <p:sp>
        <p:nvSpPr>
          <p:cNvPr id="12" name="TextBox 11"/>
          <p:cNvSpPr txBox="1"/>
          <p:nvPr/>
        </p:nvSpPr>
        <p:spPr>
          <a:xfrm>
            <a:off x="1020871" y="2708474"/>
            <a:ext cx="1490597" cy="369332"/>
          </a:xfrm>
          <a:prstGeom prst="rect">
            <a:avLst/>
          </a:prstGeom>
          <a:noFill/>
        </p:spPr>
        <p:txBody>
          <a:bodyPr wrap="square" rtlCol="0">
            <a:spAutoFit/>
          </a:bodyPr>
          <a:lstStyle/>
          <a:p>
            <a:r>
              <a:rPr lang="en-US" dirty="0" smtClean="0">
                <a:solidFill>
                  <a:srgbClr val="C00000"/>
                </a:solidFill>
              </a:rPr>
              <a:t>State Overall</a:t>
            </a:r>
            <a:endParaRPr lang="en-US" dirty="0">
              <a:solidFill>
                <a:srgbClr val="C00000"/>
              </a:solidFill>
            </a:endParaRPr>
          </a:p>
        </p:txBody>
      </p:sp>
      <p:sp>
        <p:nvSpPr>
          <p:cNvPr id="13" name="TextBox 12"/>
          <p:cNvSpPr txBox="1"/>
          <p:nvPr/>
        </p:nvSpPr>
        <p:spPr>
          <a:xfrm>
            <a:off x="1020871" y="2523808"/>
            <a:ext cx="1565753" cy="369332"/>
          </a:xfrm>
          <a:prstGeom prst="rect">
            <a:avLst/>
          </a:prstGeom>
          <a:noFill/>
        </p:spPr>
        <p:txBody>
          <a:bodyPr wrap="square" rtlCol="0">
            <a:spAutoFit/>
          </a:bodyPr>
          <a:lstStyle/>
          <a:p>
            <a:r>
              <a:rPr lang="en-US" dirty="0" smtClean="0">
                <a:solidFill>
                  <a:srgbClr val="7030A0"/>
                </a:solidFill>
              </a:rPr>
              <a:t>State Prepared</a:t>
            </a:r>
            <a:endParaRPr lang="en-US" dirty="0">
              <a:solidFill>
                <a:srgbClr val="7030A0"/>
              </a:solidFill>
            </a:endParaRPr>
          </a:p>
        </p:txBody>
      </p:sp>
      <p:sp>
        <p:nvSpPr>
          <p:cNvPr id="14" name="TextBox 13"/>
          <p:cNvSpPr txBox="1"/>
          <p:nvPr/>
        </p:nvSpPr>
        <p:spPr>
          <a:xfrm>
            <a:off x="2924824" y="2893140"/>
            <a:ext cx="1997903" cy="369332"/>
          </a:xfrm>
          <a:prstGeom prst="rect">
            <a:avLst/>
          </a:prstGeom>
          <a:noFill/>
        </p:spPr>
        <p:txBody>
          <a:bodyPr wrap="square" rtlCol="0">
            <a:spAutoFit/>
          </a:bodyPr>
          <a:lstStyle/>
          <a:p>
            <a:r>
              <a:rPr lang="en-US" dirty="0" smtClean="0">
                <a:solidFill>
                  <a:schemeClr val="accent6">
                    <a:lumMod val="75000"/>
                  </a:schemeClr>
                </a:solidFill>
              </a:rPr>
              <a:t>State Unprepared</a:t>
            </a:r>
            <a:endParaRPr lang="en-US" dirty="0">
              <a:solidFill>
                <a:schemeClr val="accent6">
                  <a:lumMod val="75000"/>
                </a:schemeClr>
              </a:solidFill>
            </a:endParaRPr>
          </a:p>
        </p:txBody>
      </p:sp>
      <p:sp>
        <p:nvSpPr>
          <p:cNvPr id="15" name="TextBox 14"/>
          <p:cNvSpPr txBox="1"/>
          <p:nvPr/>
        </p:nvSpPr>
        <p:spPr>
          <a:xfrm>
            <a:off x="1640910" y="3343058"/>
            <a:ext cx="5699342"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Foothill’s cohorts tend to attain 30 units at a higher rate </a:t>
            </a:r>
          </a:p>
          <a:p>
            <a:r>
              <a:rPr lang="en-US" dirty="0" smtClean="0"/>
              <a:t>when compared to state figures</a:t>
            </a:r>
            <a:endParaRPr lang="en-US" dirty="0"/>
          </a:p>
        </p:txBody>
      </p:sp>
      <p:pic>
        <p:nvPicPr>
          <p:cNvPr id="17" name="Picture 16" descr="FH Logo-5.jpg"/>
          <p:cNvPicPr>
            <a:picLocks noChangeAspect="1"/>
          </p:cNvPicPr>
          <p:nvPr/>
        </p:nvPicPr>
        <p:blipFill>
          <a:blip r:embed="rId3" cstate="print"/>
          <a:stretch>
            <a:fillRect/>
          </a:stretch>
        </p:blipFill>
        <p:spPr>
          <a:xfrm>
            <a:off x="2725702" y="6239496"/>
            <a:ext cx="3547517" cy="274320"/>
          </a:xfrm>
          <a:prstGeom prst="rect">
            <a:avLst/>
          </a:prstGeom>
        </p:spPr>
      </p:pic>
      <p:sp>
        <p:nvSpPr>
          <p:cNvPr id="4" name="TextBox 3"/>
          <p:cNvSpPr txBox="1"/>
          <p:nvPr/>
        </p:nvSpPr>
        <p:spPr>
          <a:xfrm>
            <a:off x="2362063" y="1323479"/>
            <a:ext cx="4659931"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Definition: Percentage </a:t>
            </a:r>
            <a:r>
              <a:rPr lang="en-US" dirty="0"/>
              <a:t>of degree, certificate and/or transfer-seeking students starting first time in 2007-08 tracked for six years through 2012-13 who achieved at least 30 units.</a:t>
            </a:r>
          </a:p>
        </p:txBody>
      </p:sp>
      <p:sp>
        <p:nvSpPr>
          <p:cNvPr id="20" name="TextBox 19"/>
          <p:cNvSpPr txBox="1"/>
          <p:nvPr/>
        </p:nvSpPr>
        <p:spPr>
          <a:xfrm>
            <a:off x="1490476" y="4125091"/>
            <a:ext cx="3466285"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Overall Attain 30 Units by Ethnicity</a:t>
            </a:r>
          </a:p>
          <a:p>
            <a:r>
              <a:rPr lang="en-US" dirty="0" smtClean="0"/>
              <a:t>71% African American (37/52)</a:t>
            </a:r>
          </a:p>
          <a:p>
            <a:r>
              <a:rPr lang="en-US" dirty="0" smtClean="0"/>
              <a:t>77% Filipino (20/26)</a:t>
            </a:r>
          </a:p>
          <a:p>
            <a:r>
              <a:rPr lang="en-US" dirty="0" smtClean="0"/>
              <a:t>59% Latino (88/149)</a:t>
            </a:r>
            <a:endParaRPr lang="en-US" dirty="0"/>
          </a:p>
        </p:txBody>
      </p:sp>
      <p:sp>
        <p:nvSpPr>
          <p:cNvPr id="19" name="TextBox 18"/>
          <p:cNvSpPr txBox="1"/>
          <p:nvPr/>
        </p:nvSpPr>
        <p:spPr>
          <a:xfrm>
            <a:off x="3713134" y="4730342"/>
            <a:ext cx="2210588" cy="9233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Compared to</a:t>
            </a:r>
          </a:p>
          <a:p>
            <a:r>
              <a:rPr lang="en-US" dirty="0" smtClean="0"/>
              <a:t>79% Asian (208/263)</a:t>
            </a:r>
          </a:p>
          <a:p>
            <a:r>
              <a:rPr lang="en-US" dirty="0" smtClean="0"/>
              <a:t>74% White (295/399)</a:t>
            </a:r>
            <a:endParaRPr lang="en-US" dirty="0"/>
          </a:p>
        </p:txBody>
      </p:sp>
      <p:sp>
        <p:nvSpPr>
          <p:cNvPr id="22" name="TextBox 21"/>
          <p:cNvSpPr txBox="1"/>
          <p:nvPr/>
        </p:nvSpPr>
        <p:spPr>
          <a:xfrm>
            <a:off x="4841330" y="3807013"/>
            <a:ext cx="4054674"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a:t>Higher overall attain 30 units rate by Latinos statewide (+4 percentage points) </a:t>
            </a:r>
          </a:p>
        </p:txBody>
      </p:sp>
      <p:sp>
        <p:nvSpPr>
          <p:cNvPr id="23" name="TextBox 22"/>
          <p:cNvSpPr txBox="1"/>
          <p:nvPr/>
        </p:nvSpPr>
        <p:spPr>
          <a:xfrm>
            <a:off x="6120985" y="4606855"/>
            <a:ext cx="2687855"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Higher overall attain 30 units rate by Foothill African Americans (+15 percentage points)</a:t>
            </a:r>
            <a:endParaRPr lang="en-US" dirty="0"/>
          </a:p>
        </p:txBody>
      </p:sp>
    </p:spTree>
    <p:extLst>
      <p:ext uri="{BB962C8B-B14F-4D97-AF65-F5344CB8AC3E}">
        <p14:creationId xmlns:p14="http://schemas.microsoft.com/office/powerpoint/2010/main" val="10132469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8">
                                            <p:graphicEl>
                                              <a:chart seriesIdx="-3" categoryIdx="-3" bldStep="gridLegend"/>
                                            </p:graphicEl>
                                          </p:spTgt>
                                        </p:tgtEl>
                                        <p:attrNameLst>
                                          <p:attrName>style.visibility</p:attrName>
                                        </p:attrNameLst>
                                      </p:cBhvr>
                                      <p:to>
                                        <p:strVal val="visible"/>
                                      </p:to>
                                    </p:set>
                                    <p:animEffect transition="in" filter="wipe(left)">
                                      <p:cBhvr>
                                        <p:cTn id="15" dur="2000"/>
                                        <p:tgtEl>
                                          <p:spTgt spid="8">
                                            <p:graphicEl>
                                              <a:chart seriesIdx="-3" categoryIdx="-3" bldStep="gridLegend"/>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8">
                                            <p:graphicEl>
                                              <a:chart seriesIdx="0" categoryIdx="-4" bldStep="series"/>
                                            </p:graphicEl>
                                          </p:spTgt>
                                        </p:tgtEl>
                                        <p:attrNameLst>
                                          <p:attrName>style.visibility</p:attrName>
                                        </p:attrNameLst>
                                      </p:cBhvr>
                                      <p:to>
                                        <p:strVal val="visible"/>
                                      </p:to>
                                    </p:set>
                                    <p:animEffect transition="in" filter="wipe(left)">
                                      <p:cBhvr>
                                        <p:cTn id="20" dur="2000"/>
                                        <p:tgtEl>
                                          <p:spTgt spid="8">
                                            <p:graphicEl>
                                              <a:chart seriesIdx="0" categoryIdx="-4" bldStep="series"/>
                                            </p:graphicEl>
                                          </p:spTgt>
                                        </p:tgtEl>
                                      </p:cBhvr>
                                    </p:animEffect>
                                  </p:childTnLst>
                                </p:cTn>
                              </p:par>
                            </p:childTnLst>
                          </p:cTn>
                        </p:par>
                        <p:par>
                          <p:cTn id="21" fill="hold">
                            <p:stCondLst>
                              <p:cond delay="2000"/>
                            </p:stCondLst>
                            <p:childTnLst>
                              <p:par>
                                <p:cTn id="22" presetID="22" presetClass="entr" presetSubtype="8" fill="hold" grpId="0" nodeType="afterEffect">
                                  <p:stCondLst>
                                    <p:cond delay="2000"/>
                                  </p:stCondLst>
                                  <p:childTnLst>
                                    <p:set>
                                      <p:cBhvr>
                                        <p:cTn id="23" dur="1" fill="hold">
                                          <p:stCondLst>
                                            <p:cond delay="0"/>
                                          </p:stCondLst>
                                        </p:cTn>
                                        <p:tgtEl>
                                          <p:spTgt spid="8">
                                            <p:graphicEl>
                                              <a:chart seriesIdx="1" categoryIdx="-4" bldStep="series"/>
                                            </p:graphicEl>
                                          </p:spTgt>
                                        </p:tgtEl>
                                        <p:attrNameLst>
                                          <p:attrName>style.visibility</p:attrName>
                                        </p:attrNameLst>
                                      </p:cBhvr>
                                      <p:to>
                                        <p:strVal val="visible"/>
                                      </p:to>
                                    </p:set>
                                    <p:animEffect transition="in" filter="wipe(left)">
                                      <p:cBhvr>
                                        <p:cTn id="24" dur="3000"/>
                                        <p:tgtEl>
                                          <p:spTgt spid="8">
                                            <p:graphicEl>
                                              <a:chart seriesIdx="1" categoryIdx="-4" bldStep="series"/>
                                            </p:graphicEl>
                                          </p:spTgt>
                                        </p:tgtEl>
                                      </p:cBhvr>
                                    </p:animEffect>
                                  </p:childTnLst>
                                </p:cTn>
                              </p:par>
                            </p:childTnLst>
                          </p:cTn>
                        </p:par>
                        <p:par>
                          <p:cTn id="25" fill="hold">
                            <p:stCondLst>
                              <p:cond delay="7000"/>
                            </p:stCondLst>
                            <p:childTnLst>
                              <p:par>
                                <p:cTn id="26" presetID="22" presetClass="entr" presetSubtype="8" fill="hold" grpId="0" nodeType="afterEffect">
                                  <p:stCondLst>
                                    <p:cond delay="2000"/>
                                  </p:stCondLst>
                                  <p:childTnLst>
                                    <p:set>
                                      <p:cBhvr>
                                        <p:cTn id="27" dur="1" fill="hold">
                                          <p:stCondLst>
                                            <p:cond delay="0"/>
                                          </p:stCondLst>
                                        </p:cTn>
                                        <p:tgtEl>
                                          <p:spTgt spid="8">
                                            <p:graphicEl>
                                              <a:chart seriesIdx="2" categoryIdx="-4" bldStep="series"/>
                                            </p:graphicEl>
                                          </p:spTgt>
                                        </p:tgtEl>
                                        <p:attrNameLst>
                                          <p:attrName>style.visibility</p:attrName>
                                        </p:attrNameLst>
                                      </p:cBhvr>
                                      <p:to>
                                        <p:strVal val="visible"/>
                                      </p:to>
                                    </p:set>
                                    <p:animEffect transition="in" filter="wipe(left)">
                                      <p:cBhvr>
                                        <p:cTn id="28" dur="3000"/>
                                        <p:tgtEl>
                                          <p:spTgt spid="8">
                                            <p:graphicEl>
                                              <a:chart seriesIdx="2" categoryIdx="-4" bldStep="series"/>
                                            </p:graphicEl>
                                          </p:spTgt>
                                        </p:tgtEl>
                                      </p:cBhvr>
                                    </p:animEffect>
                                  </p:childTnLst>
                                </p:cTn>
                              </p:par>
                            </p:childTnLst>
                          </p:cTn>
                        </p:par>
                        <p:par>
                          <p:cTn id="29" fill="hold">
                            <p:stCondLst>
                              <p:cond delay="12000"/>
                            </p:stCondLst>
                            <p:childTnLst>
                              <p:par>
                                <p:cTn id="30" presetID="22" presetClass="entr" presetSubtype="8" fill="hold" grpId="0" nodeType="afterEffect">
                                  <p:stCondLst>
                                    <p:cond delay="1500"/>
                                  </p:stCondLst>
                                  <p:childTnLst>
                                    <p:set>
                                      <p:cBhvr>
                                        <p:cTn id="31" dur="1" fill="hold">
                                          <p:stCondLst>
                                            <p:cond delay="0"/>
                                          </p:stCondLst>
                                        </p:cTn>
                                        <p:tgtEl>
                                          <p:spTgt spid="8">
                                            <p:graphicEl>
                                              <a:chart seriesIdx="3" categoryIdx="-4" bldStep="series"/>
                                            </p:graphicEl>
                                          </p:spTgt>
                                        </p:tgtEl>
                                        <p:attrNameLst>
                                          <p:attrName>style.visibility</p:attrName>
                                        </p:attrNameLst>
                                      </p:cBhvr>
                                      <p:to>
                                        <p:strVal val="visible"/>
                                      </p:to>
                                    </p:set>
                                    <p:animEffect transition="in" filter="wipe(left)">
                                      <p:cBhvr>
                                        <p:cTn id="32" dur="2000"/>
                                        <p:tgtEl>
                                          <p:spTgt spid="8">
                                            <p:graphicEl>
                                              <a:chart seriesIdx="3" categoryIdx="-4" bldStep="series"/>
                                            </p:graphicEl>
                                          </p:spTgt>
                                        </p:tgtEl>
                                      </p:cBhvr>
                                    </p:animEffect>
                                  </p:childTnLst>
                                </p:cTn>
                              </p:par>
                            </p:childTnLst>
                          </p:cTn>
                        </p:par>
                        <p:par>
                          <p:cTn id="33" fill="hold">
                            <p:stCondLst>
                              <p:cond delay="15500"/>
                            </p:stCondLst>
                            <p:childTnLst>
                              <p:par>
                                <p:cTn id="34" presetID="22" presetClass="entr" presetSubtype="8" fill="hold" grpId="0" nodeType="afterEffect">
                                  <p:stCondLst>
                                    <p:cond delay="2000"/>
                                  </p:stCondLst>
                                  <p:childTnLst>
                                    <p:set>
                                      <p:cBhvr>
                                        <p:cTn id="35" dur="1" fill="hold">
                                          <p:stCondLst>
                                            <p:cond delay="0"/>
                                          </p:stCondLst>
                                        </p:cTn>
                                        <p:tgtEl>
                                          <p:spTgt spid="8">
                                            <p:graphicEl>
                                              <a:chart seriesIdx="4" categoryIdx="-4" bldStep="series"/>
                                            </p:graphicEl>
                                          </p:spTgt>
                                        </p:tgtEl>
                                        <p:attrNameLst>
                                          <p:attrName>style.visibility</p:attrName>
                                        </p:attrNameLst>
                                      </p:cBhvr>
                                      <p:to>
                                        <p:strVal val="visible"/>
                                      </p:to>
                                    </p:set>
                                    <p:animEffect transition="in" filter="wipe(left)">
                                      <p:cBhvr>
                                        <p:cTn id="36" dur="3000"/>
                                        <p:tgtEl>
                                          <p:spTgt spid="8">
                                            <p:graphicEl>
                                              <a:chart seriesIdx="4" categoryIdx="-4" bldStep="series"/>
                                            </p:graphicEl>
                                          </p:spTgt>
                                        </p:tgtEl>
                                      </p:cBhvr>
                                    </p:animEffect>
                                  </p:childTnLst>
                                </p:cTn>
                              </p:par>
                            </p:childTnLst>
                          </p:cTn>
                        </p:par>
                        <p:par>
                          <p:cTn id="37" fill="hold">
                            <p:stCondLst>
                              <p:cond delay="20500"/>
                            </p:stCondLst>
                            <p:childTnLst>
                              <p:par>
                                <p:cTn id="38" presetID="22" presetClass="entr" presetSubtype="8" fill="hold" grpId="0" nodeType="afterEffect">
                                  <p:stCondLst>
                                    <p:cond delay="1500"/>
                                  </p:stCondLst>
                                  <p:childTnLst>
                                    <p:set>
                                      <p:cBhvr>
                                        <p:cTn id="39" dur="1" fill="hold">
                                          <p:stCondLst>
                                            <p:cond delay="0"/>
                                          </p:stCondLst>
                                        </p:cTn>
                                        <p:tgtEl>
                                          <p:spTgt spid="8">
                                            <p:graphicEl>
                                              <a:chart seriesIdx="5" categoryIdx="-4" bldStep="series"/>
                                            </p:graphicEl>
                                          </p:spTgt>
                                        </p:tgtEl>
                                        <p:attrNameLst>
                                          <p:attrName>style.visibility</p:attrName>
                                        </p:attrNameLst>
                                      </p:cBhvr>
                                      <p:to>
                                        <p:strVal val="visible"/>
                                      </p:to>
                                    </p:set>
                                    <p:animEffect transition="in" filter="wipe(left)">
                                      <p:cBhvr>
                                        <p:cTn id="40" dur="2000"/>
                                        <p:tgtEl>
                                          <p:spTgt spid="8">
                                            <p:graphicEl>
                                              <a:chart seriesIdx="5" categoryIdx="-4" bldStep="series"/>
                                            </p:graphicEl>
                                          </p:spTgt>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2"/>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Sub>
          <a:bldChart bld="series"/>
        </p:bldSub>
      </p:bldGraphic>
      <p:bldP spid="15" grpId="0" animBg="1"/>
      <p:bldP spid="4" grpId="0" animBg="1"/>
      <p:bldP spid="4" grpId="1" animBg="1"/>
      <p:bldP spid="20" grpId="0" animBg="1"/>
      <p:bldP spid="19" grpId="0" animBg="1"/>
      <p:bldP spid="22" grpId="0" animBg="1"/>
      <p:bldP spid="2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 </a:t>
            </a:r>
            <a:r>
              <a:rPr lang="en-US" dirty="0" smtClean="0"/>
              <a:t/>
            </a:r>
            <a:br>
              <a:rPr lang="en-US" dirty="0" smtClean="0"/>
            </a:br>
            <a:r>
              <a:rPr lang="en-US" dirty="0"/>
              <a:t/>
            </a:r>
            <a:br>
              <a:rPr lang="en-US" dirty="0"/>
            </a:br>
            <a:endParaRPr lang="en-US" dirty="0"/>
          </a:p>
        </p:txBody>
      </p:sp>
      <p:sp>
        <p:nvSpPr>
          <p:cNvPr id="5" name="Content Placeholder 4"/>
          <p:cNvSpPr>
            <a:spLocks noGrp="1"/>
          </p:cNvSpPr>
          <p:nvPr>
            <p:ph idx="1"/>
          </p:nvPr>
        </p:nvSpPr>
        <p:spPr>
          <a:xfrm>
            <a:off x="457200" y="1252604"/>
            <a:ext cx="8229600" cy="4690998"/>
          </a:xfrm>
        </p:spPr>
        <p:txBody>
          <a:bodyPr>
            <a:normAutofit fontScale="77500" lnSpcReduction="20000"/>
          </a:bodyPr>
          <a:lstStyle/>
          <a:p>
            <a:r>
              <a:rPr lang="en-US" dirty="0" smtClean="0"/>
              <a:t>Completion</a:t>
            </a:r>
            <a:r>
              <a:rPr lang="en-US" dirty="0"/>
              <a:t>, Persistence and Attain 30 </a:t>
            </a:r>
            <a:r>
              <a:rPr lang="en-US" dirty="0" smtClean="0"/>
              <a:t>Units cohort:</a:t>
            </a:r>
            <a:endParaRPr lang="en-US" dirty="0"/>
          </a:p>
          <a:p>
            <a:pPr lvl="1"/>
            <a:r>
              <a:rPr lang="en-US" dirty="0" smtClean="0"/>
              <a:t>First-time new students (w/valid SSN)</a:t>
            </a:r>
          </a:p>
          <a:p>
            <a:pPr lvl="1"/>
            <a:r>
              <a:rPr lang="en-US" dirty="0" smtClean="0"/>
              <a:t>6 units minimum earned (pass course) within first three years</a:t>
            </a:r>
          </a:p>
          <a:p>
            <a:pPr lvl="1"/>
            <a:r>
              <a:rPr lang="en-US" dirty="0" smtClean="0"/>
              <a:t>Attempt any Math or English in first three years</a:t>
            </a:r>
          </a:p>
          <a:p>
            <a:endParaRPr lang="en-US" dirty="0"/>
          </a:p>
          <a:p>
            <a:r>
              <a:rPr lang="en-US" dirty="0" smtClean="0"/>
              <a:t>Foothill 2007-08 cohort: 1,016 students</a:t>
            </a:r>
          </a:p>
          <a:p>
            <a:pPr lvl="1"/>
            <a:r>
              <a:rPr lang="en-US" dirty="0" smtClean="0"/>
              <a:t>455 Female (45%)</a:t>
            </a:r>
          </a:p>
          <a:p>
            <a:pPr lvl="1"/>
            <a:r>
              <a:rPr lang="en-US" dirty="0" smtClean="0"/>
              <a:t>857 Under age 20 (85%)</a:t>
            </a:r>
          </a:p>
          <a:p>
            <a:pPr lvl="1"/>
            <a:r>
              <a:rPr lang="en-US" dirty="0" smtClean="0"/>
              <a:t>399 Whites (39%)</a:t>
            </a:r>
          </a:p>
          <a:p>
            <a:pPr lvl="1"/>
            <a:r>
              <a:rPr lang="en-US" dirty="0" smtClean="0"/>
              <a:t>263 Asian (26%)</a:t>
            </a:r>
          </a:p>
          <a:p>
            <a:pPr lvl="1"/>
            <a:r>
              <a:rPr lang="en-US" dirty="0" smtClean="0"/>
              <a:t>149 Latino/a (15%)</a:t>
            </a:r>
          </a:p>
          <a:p>
            <a:pPr lvl="1"/>
            <a:r>
              <a:rPr lang="en-US" dirty="0" smtClean="0"/>
              <a:t>52 African Americans (5%)</a:t>
            </a:r>
            <a:endParaRPr lang="en-US" dirty="0"/>
          </a:p>
        </p:txBody>
      </p:sp>
      <p:sp>
        <p:nvSpPr>
          <p:cNvPr id="7" name="TextBox 6"/>
          <p:cNvSpPr txBox="1"/>
          <p:nvPr/>
        </p:nvSpPr>
        <p:spPr>
          <a:xfrm>
            <a:off x="457200" y="274638"/>
            <a:ext cx="8229600" cy="769441"/>
          </a:xfrm>
          <a:prstGeom prst="rect">
            <a:avLst/>
          </a:prstGeom>
          <a:noFill/>
        </p:spPr>
        <p:txBody>
          <a:bodyPr wrap="square" rtlCol="0">
            <a:spAutoFit/>
          </a:bodyPr>
          <a:lstStyle/>
          <a:p>
            <a:pPr algn="ctr"/>
            <a:r>
              <a:rPr lang="en-US" sz="4400" b="1" dirty="0" smtClean="0">
                <a:latin typeface="+mj-lt"/>
              </a:rPr>
              <a:t>Who’s being counted?</a:t>
            </a:r>
            <a:endParaRPr lang="en-US" sz="4400" b="1" dirty="0">
              <a:latin typeface="+mj-lt"/>
            </a:endParaRPr>
          </a:p>
        </p:txBody>
      </p:sp>
      <p:sp>
        <p:nvSpPr>
          <p:cNvPr id="4" name="TextBox 3"/>
          <p:cNvSpPr txBox="1"/>
          <p:nvPr/>
        </p:nvSpPr>
        <p:spPr>
          <a:xfrm>
            <a:off x="4745356" y="4194598"/>
            <a:ext cx="3941444" cy="646331"/>
          </a:xfrm>
          <a:prstGeom prst="rect">
            <a:avLst/>
          </a:prstGeom>
          <a:noFill/>
        </p:spPr>
        <p:txBody>
          <a:bodyPr wrap="square" rtlCol="0">
            <a:spAutoFit/>
          </a:bodyPr>
          <a:lstStyle/>
          <a:p>
            <a:r>
              <a:rPr lang="en-US" dirty="0" smtClean="0"/>
              <a:t>Foothill had 1,541 new first-time students in 2007-08 academic year</a:t>
            </a:r>
          </a:p>
        </p:txBody>
      </p:sp>
      <p:pic>
        <p:nvPicPr>
          <p:cNvPr id="8" name="Picture 7" descr="FH Logo-5.jpg"/>
          <p:cNvPicPr>
            <a:picLocks noChangeAspect="1"/>
          </p:cNvPicPr>
          <p:nvPr/>
        </p:nvPicPr>
        <p:blipFill>
          <a:blip r:embed="rId3" cstate="print"/>
          <a:stretch>
            <a:fillRect/>
          </a:stretch>
        </p:blipFill>
        <p:spPr>
          <a:xfrm>
            <a:off x="2725702" y="6239496"/>
            <a:ext cx="3547517" cy="274320"/>
          </a:xfrm>
          <a:prstGeom prst="rect">
            <a:avLst/>
          </a:prstGeom>
        </p:spPr>
      </p:pic>
      <p:sp>
        <p:nvSpPr>
          <p:cNvPr id="9" name="TextBox 8"/>
          <p:cNvSpPr txBox="1"/>
          <p:nvPr/>
        </p:nvSpPr>
        <p:spPr>
          <a:xfrm>
            <a:off x="7744201" y="6211669"/>
            <a:ext cx="1322981" cy="646331"/>
          </a:xfrm>
          <a:prstGeom prst="rect">
            <a:avLst/>
          </a:prstGeom>
          <a:noFill/>
        </p:spPr>
        <p:txBody>
          <a:bodyPr wrap="square" rtlCol="0">
            <a:spAutoFit/>
          </a:bodyPr>
          <a:lstStyle/>
          <a:p>
            <a:r>
              <a:rPr lang="en-US" dirty="0" smtClean="0"/>
              <a:t>Outcomes</a:t>
            </a:r>
          </a:p>
          <a:p>
            <a:r>
              <a:rPr lang="en-US" dirty="0" smtClean="0"/>
              <a:t>Definitions</a:t>
            </a:r>
            <a:endParaRPr lang="en-US" dirty="0"/>
          </a:p>
        </p:txBody>
      </p:sp>
      <p:sp>
        <p:nvSpPr>
          <p:cNvPr id="3" name="Bent Arrow 2">
            <a:hlinkClick r:id="rId4" action="ppaction://hlinksldjump"/>
          </p:cNvPr>
          <p:cNvSpPr/>
          <p:nvPr/>
        </p:nvSpPr>
        <p:spPr>
          <a:xfrm>
            <a:off x="8110332" y="5754469"/>
            <a:ext cx="457200" cy="457200"/>
          </a:xfrm>
          <a:prstGeom prst="ben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7927314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animEffect transition="in" filter="wipe(down)">
                                      <p:cBhvr>
                                        <p:cTn id="7" dur="1000"/>
                                        <p:tgtEl>
                                          <p:spTgt spid="5">
                                            <p:txEl>
                                              <p:pRg st="5" end="5"/>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5">
                                            <p:txEl>
                                              <p:pRg st="6" end="6"/>
                                            </p:txEl>
                                          </p:spTgt>
                                        </p:tgtEl>
                                        <p:attrNameLst>
                                          <p:attrName>style.visibility</p:attrName>
                                        </p:attrNameLst>
                                      </p:cBhvr>
                                      <p:to>
                                        <p:strVal val="visible"/>
                                      </p:to>
                                    </p:set>
                                    <p:animEffect transition="in" filter="wipe(down)">
                                      <p:cBhvr>
                                        <p:cTn id="10" dur="1000"/>
                                        <p:tgtEl>
                                          <p:spTgt spid="5">
                                            <p:txEl>
                                              <p:pRg st="6" end="6"/>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5">
                                            <p:txEl>
                                              <p:pRg st="7" end="7"/>
                                            </p:txEl>
                                          </p:spTgt>
                                        </p:tgtEl>
                                        <p:attrNameLst>
                                          <p:attrName>style.visibility</p:attrName>
                                        </p:attrNameLst>
                                      </p:cBhvr>
                                      <p:to>
                                        <p:strVal val="visible"/>
                                      </p:to>
                                    </p:set>
                                    <p:animEffect transition="in" filter="wipe(down)">
                                      <p:cBhvr>
                                        <p:cTn id="13" dur="1000"/>
                                        <p:tgtEl>
                                          <p:spTgt spid="5">
                                            <p:txEl>
                                              <p:pRg st="7" end="7"/>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5">
                                            <p:txEl>
                                              <p:pRg st="8" end="8"/>
                                            </p:txEl>
                                          </p:spTgt>
                                        </p:tgtEl>
                                        <p:attrNameLst>
                                          <p:attrName>style.visibility</p:attrName>
                                        </p:attrNameLst>
                                      </p:cBhvr>
                                      <p:to>
                                        <p:strVal val="visible"/>
                                      </p:to>
                                    </p:set>
                                    <p:animEffect transition="in" filter="wipe(down)">
                                      <p:cBhvr>
                                        <p:cTn id="16" dur="1000"/>
                                        <p:tgtEl>
                                          <p:spTgt spid="5">
                                            <p:txEl>
                                              <p:pRg st="8" end="8"/>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5">
                                            <p:txEl>
                                              <p:pRg st="9" end="9"/>
                                            </p:txEl>
                                          </p:spTgt>
                                        </p:tgtEl>
                                        <p:attrNameLst>
                                          <p:attrName>style.visibility</p:attrName>
                                        </p:attrNameLst>
                                      </p:cBhvr>
                                      <p:to>
                                        <p:strVal val="visible"/>
                                      </p:to>
                                    </p:set>
                                    <p:animEffect transition="in" filter="wipe(down)">
                                      <p:cBhvr>
                                        <p:cTn id="19" dur="1000"/>
                                        <p:tgtEl>
                                          <p:spTgt spid="5">
                                            <p:txEl>
                                              <p:pRg st="9" end="9"/>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5">
                                            <p:txEl>
                                              <p:pRg st="10" end="10"/>
                                            </p:txEl>
                                          </p:spTgt>
                                        </p:tgtEl>
                                        <p:attrNameLst>
                                          <p:attrName>style.visibility</p:attrName>
                                        </p:attrNameLst>
                                      </p:cBhvr>
                                      <p:to>
                                        <p:strVal val="visible"/>
                                      </p:to>
                                    </p:set>
                                    <p:animEffect transition="in" filter="wipe(down)">
                                      <p:cBhvr>
                                        <p:cTn id="22" dur="1000"/>
                                        <p:tgtEl>
                                          <p:spTgt spid="5">
                                            <p:txEl>
                                              <p:pRg st="10" end="10"/>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5">
                                            <p:txEl>
                                              <p:pRg st="11" end="11"/>
                                            </p:txEl>
                                          </p:spTgt>
                                        </p:tgtEl>
                                        <p:attrNameLst>
                                          <p:attrName>style.visibility</p:attrName>
                                        </p:attrNameLst>
                                      </p:cBhvr>
                                      <p:to>
                                        <p:strVal val="visible"/>
                                      </p:to>
                                    </p:set>
                                    <p:animEffect transition="in" filter="wipe(down)">
                                      <p:cBhvr>
                                        <p:cTn id="25" dur="1000"/>
                                        <p:tgtEl>
                                          <p:spTgt spid="5">
                                            <p:txEl>
                                              <p:pRg st="11" end="11"/>
                                            </p:txEl>
                                          </p:spTgt>
                                        </p:tgtEl>
                                      </p:cBhvr>
                                    </p:animEffect>
                                  </p:childTnLst>
                                </p:cTn>
                              </p:par>
                            </p:childTnLst>
                          </p:cTn>
                        </p:par>
                        <p:par>
                          <p:cTn id="26" fill="hold">
                            <p:stCondLst>
                              <p:cond delay="1000"/>
                            </p:stCondLst>
                            <p:childTnLst>
                              <p:par>
                                <p:cTn id="27" presetID="22" presetClass="entr" presetSubtype="4" fill="hold" nodeType="afterEffect">
                                  <p:stCondLst>
                                    <p:cond delay="2500"/>
                                  </p:stCondLst>
                                  <p:childTnLst>
                                    <p:set>
                                      <p:cBhvr>
                                        <p:cTn id="28" dur="1" fill="hold">
                                          <p:stCondLst>
                                            <p:cond delay="0"/>
                                          </p:stCondLst>
                                        </p:cTn>
                                        <p:tgtEl>
                                          <p:spTgt spid="4">
                                            <p:txEl>
                                              <p:pRg st="0" end="0"/>
                                            </p:txEl>
                                          </p:spTgt>
                                        </p:tgtEl>
                                        <p:attrNameLst>
                                          <p:attrName>style.visibility</p:attrName>
                                        </p:attrNameLst>
                                      </p:cBhvr>
                                      <p:to>
                                        <p:strVal val="visible"/>
                                      </p:to>
                                    </p:set>
                                    <p:animEffect transition="in" filter="wipe(down)">
                                      <p:cBhvr>
                                        <p:cTn id="29"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2262</TotalTime>
  <Words>2092</Words>
  <Application>Microsoft Macintosh PowerPoint</Application>
  <PresentationFormat>On-screen Show (4:3)</PresentationFormat>
  <Paragraphs>317</Paragraphs>
  <Slides>20</Slides>
  <Notes>9</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2014 Student Success Scorecard</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FHDACCD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Faculty</dc:creator>
  <cp:lastModifiedBy>Faculty</cp:lastModifiedBy>
  <cp:revision>295</cp:revision>
  <dcterms:created xsi:type="dcterms:W3CDTF">2012-03-27T05:18:19Z</dcterms:created>
  <dcterms:modified xsi:type="dcterms:W3CDTF">2014-05-07T21:00:38Z</dcterms:modified>
</cp:coreProperties>
</file>