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37" r:id="rId2"/>
    <p:sldMasterId id="2147484069" r:id="rId3"/>
  </p:sldMasterIdLst>
  <p:notesMasterIdLst>
    <p:notesMasterId r:id="rId11"/>
  </p:notesMasterIdLst>
  <p:sldIdLst>
    <p:sldId id="262" r:id="rId4"/>
    <p:sldId id="257" r:id="rId5"/>
    <p:sldId id="258" r:id="rId6"/>
    <p:sldId id="259" r:id="rId7"/>
    <p:sldId id="260" r:id="rId8"/>
    <p:sldId id="261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0BE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DB89E3-CB39-2042-E88F-5B0A54C58B60}" v="1497" dt="2021-03-08T20:24:51.990"/>
    <p1510:client id="{1FB5B29F-E0CF-B000-D38A-46E262D57636}" v="51" dt="2021-03-09T22:41:55.647"/>
    <p1510:client id="{EEA8E3C3-9C50-6D67-78CA-43087F38557D}" v="3" dt="2021-03-08T21:43:25.359"/>
    <p1510:client id="{F42E54E7-64EC-B1CE-6908-8A8AD44872C2}" v="1751" dt="2021-03-08T07:28:49.9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08T18:10:48.620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14208 12853 16383 0 0,'6'0'0'0'0,"40"0"0"0"0,42-6 0 0 0,19-3 0 0 0,4 1 0 0 0,-11 2 0 0 0,15 2 0 0 0,-6 1 0 0 0,-15 1 0 0 0,-18 2 0 0 0,-15 0 0 0 0,-12 0 0 0 0,-8 0 0 0 0,-5 1 0 0 0,-2-1 0 0 0,5 0 0 0 0,9 0 0 0 0,2 0 0 0 0,-1 0 0 0 0,-3 0 0 0 0,-3 0 0 0 0,4 0 0 0 0,0 0 0 0 0,-2 0 0 0 0,-2 0 0 0 0,-3 0 0 0 0,5 0 0 0 0,1 0 0 0 0,-2 0 0 0 0,5 0 0 0 0,0 0 0 0 0,-2 0 0 0 0,9 0 0 0 0,2 0 0 0 0,-3 0 0 0 0,1 0 0 0 0,4 0 0 0 0,-2 0 0 0 0,-4 0 0 0 0,-7 0 0 0 0,-3 0 0 0 0,-4 0 0 0 0,-3 0 0 0 0,6 0 0 0 0,7 0 0 0 0,2 0 0 0 0,4 0 0 0 0,5 0 0 0 0,11 0 0 0 0,-1 0 0 0 0,0 0 0 0 0,0 0 0 0 0,1 0 0 0 0,-6 0 0 0 0,-7 0 0 0 0,-9 0 0 0 0,-6 0 0 0 0,-4 0 0 0 0,-3 0 0 0 0,-1 0 0 0 0,-1 0 0 0 0,0 0 0 0 0,6 0 0 0 0,3 0 0 0 0,6 0 0 0 0,7 0 0 0 0,6 0 0 0 0,5 0 0 0 0,3 0 0 0 0,9 0 0 0 0,2 0 0 0 0,-6 0 0 0 0,-10 0 0 0 0,-10 0 0 0 0,-8 0 0 0 0,-6 0 0 0 0,-4 0 0 0 0,3 0 0 0 0,9 0 0 0 0,6 0 0 0 0,14 0 0 0 0,0 0 0 0 0,2 0 0 0 0,-7 0 0 0 0,0 0 0 0 0,-7 0 0 0 0,-5 0 0 0 0,-1 0 0 0 0,-2 0 0 0 0,3 0 0 0 0,16 0 0 0 0,10 0 0 0 0,-3 0 0 0 0,-1 0 0 0 0,-8 0 0 0 0,-3 0 0 0 0,-6 0 0 0 0,-6 0 0 0 0,-6 0 0 0 0,-5 0 0 0 0,3 0 0 0 0,0 0 0 0 0,0 0 0 0 0,-3 0 0 0 0,-1 0 0 0 0,-2 0 0 0 0,0 0 0 0 0,5 0 0 0 0,1 0 0 0 0,0 0 0 0 0,-1 0 0 0 0,-3 0 0 0 0,-1 0 0 0 0,-1 0 0 0 0,-1 0 0 0 0,6 0 0 0 0,1 0 0 0 0,1 0 0 0 0,3 0 0 0 0,1 0 0 0 0,-2 0 0 0 0,-3 0 0 0 0,-2 0 0 0 0,-3 0 0 0 0,-1 0 0 0 0,-1 0 0 0 0,-1 0 0 0 0,0 0 0 0 0,0 0 0 0 0,0 0 0 0 0,0 0 0 0 0,0 0 0 0 0,1 0 0 0 0,-1 0 0 0 0,1 0 0 0 0,-1 0 0 0 0,1 0 0 0 0,-1 0 0 0 0,1 0 0 0 0,-1 0 0 0 0,1 0 0 0 0,-1 0 0 0 0,1 0 0 0 0,-1 0 0 0 0,1 0 0 0 0,-1 0 0 0 0,1 0 0 0 0,-1 0 0 0 0,1 0 0 0 0,-1 0 0 0 0,1 0 0 0 0,-1 0 0 0 0,1 0 0 0 0,-1 0 0 0 0,-6 6 0 0 0,-1 3 0 0 0,-1-1 0 0 0,2-2 0 0 0,2-2 0 0 0,2-1 0 0 0,1-1 0 0 0,1-2 0 0 0,0 0 0 0 0,1 0 0 0 0,0 0 0 0 0,6-1 0 0 0,2 1 0 0 0,0 0 0 0 0,-2 0 0 0 0,-2 0 0 0 0,-2 0 0 0 0,-1 0 0 0 0,5 0 0 0 0,2 0 0 0 0,-1 0 0 0 0,-1 0 0 0 0,-3 0 0 0 0,5 0 0 0 0,1 0 0 0 0,-1 0 0 0 0,-2 0 0 0 0,-2 0 0 0 0,-2 0 0 0 0,11 0 0 0 0,3 0 0 0 0,5 0 0 0 0,6 0 0 0 0,3 0 0 0 0,4 0 0 0 0,-5 0 0 0 0,-1 0 0 0 0,20 0 0 0 0,1-6 0 0 0,-8-3 0 0 0,-4 1 0 0 0,-9 2 0 0 0,-9 2 0 0 0,-2 1 0 0 0,-4 1 0 0 0,-4 2 0 0 0,-3 0 0 0 0,-4 0 0 0 0,-2-6 0 0 0,0-2 0 0 0,-1 1 0 0 0,-1 0 0 0 0,1 3 0 0 0,0 1 0 0 0,6 2 0 0 0,3 0 0 0 0,-1 1 0 0 0,-1 1 0 0 0,-2-1 0 0 0,-2 0 0 0 0,-7 0 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E94972-0208-49C8-968B-D7CD0563571E}" type="datetimeFigureOut">
              <a:rPr lang="en-US"/>
              <a:t>3/9/2021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FCF7F-5EA5-44F0-939F-770FD0E586BE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52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Hilda : Our goal is to make the campus student-ready instead of making the students college ready.</a:t>
            </a:r>
          </a:p>
          <a:p>
            <a:endParaRPr lang="en-US">
              <a:cs typeface="Calibri"/>
            </a:endParaRPr>
          </a:p>
          <a:p>
            <a:r>
              <a:rPr lang="en-US" err="1">
                <a:cs typeface="Calibri"/>
              </a:rPr>
              <a:t>Dokesha</a:t>
            </a:r>
            <a:r>
              <a:rPr lang="en-US">
                <a:cs typeface="Calibri"/>
              </a:rPr>
              <a:t>: So why onboarding?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6465E6-9842-40BB-B7D9-7075B152D7E3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379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Hilda shares this info.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066639-FE45-48F8-8A8F-C5B76D94E4C2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67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Hilda shares this info.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066639-FE45-48F8-8A8F-C5B76D94E4C2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25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2151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657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7438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9843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283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0720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310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86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7926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98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173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617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0828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24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060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3997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433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625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25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771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154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4712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3/9/2021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366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0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0" r:id="rId6"/>
    <p:sldLayoutId id="2147483726" r:id="rId7"/>
    <p:sldLayoutId id="2147483727" r:id="rId8"/>
    <p:sldLayoutId id="2147483728" r:id="rId9"/>
    <p:sldLayoutId id="2147483729" r:id="rId10"/>
    <p:sldLayoutId id="214748373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85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0" r:id="rId1"/>
    <p:sldLayoutId id="2147484071" r:id="rId2"/>
    <p:sldLayoutId id="2147484072" r:id="rId3"/>
    <p:sldLayoutId id="2147484073" r:id="rId4"/>
    <p:sldLayoutId id="2147484074" r:id="rId5"/>
    <p:sldLayoutId id="2147484075" r:id="rId6"/>
    <p:sldLayoutId id="2147484076" r:id="rId7"/>
    <p:sldLayoutId id="2147484077" r:id="rId8"/>
    <p:sldLayoutId id="2147484078" r:id="rId9"/>
    <p:sldLayoutId id="2147484079" r:id="rId10"/>
    <p:sldLayoutId id="2147484080" r:id="rId11"/>
    <p:sldLayoutId id="214748408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jpe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47E72-7870-42B1-AD34-AAA44CF37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590" y="396179"/>
            <a:ext cx="4524973" cy="509091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br>
              <a:rPr lang="en-US" sz="2800" dirty="0">
                <a:solidFill>
                  <a:srgbClr val="FFFF00"/>
                </a:solidFill>
                <a:ea typeface="+mj-lt"/>
                <a:cs typeface="+mj-lt"/>
              </a:rPr>
            </a:br>
            <a:r>
              <a:rPr lang="en-US" sz="2800" dirty="0">
                <a:solidFill>
                  <a:srgbClr val="FFFF00"/>
                </a:solidFill>
                <a:latin typeface="Daytona"/>
                <a:ea typeface="+mj-lt"/>
                <a:cs typeface="+mj-lt"/>
              </a:rPr>
              <a:t>Test drive</a:t>
            </a:r>
            <a:r>
              <a:rPr lang="en-US" sz="2800" dirty="0">
                <a:solidFill>
                  <a:srgbClr val="FFFF00"/>
                </a:solidFill>
                <a:ea typeface="+mj-lt"/>
                <a:cs typeface="+mj-lt"/>
              </a:rPr>
              <a:t> </a:t>
            </a:r>
            <a:r>
              <a:rPr lang="en-US" sz="2800" dirty="0">
                <a:latin typeface="Daytona"/>
                <a:ea typeface="+mj-lt"/>
                <a:cs typeface="+mj-lt"/>
              </a:rPr>
              <a:t>our current enrollment process</a:t>
            </a:r>
            <a:br>
              <a:rPr lang="en-US" sz="2800" dirty="0">
                <a:latin typeface="Daytona"/>
                <a:ea typeface="+mj-lt"/>
                <a:cs typeface="+mj-lt"/>
              </a:rPr>
            </a:br>
            <a:endParaRPr lang="en-US" sz="2800" dirty="0">
              <a:ea typeface="+mj-lt"/>
              <a:cs typeface="+mj-lt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BCC55ACC-A2F6-403C-A3A4-D59B3734D4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57312" y="381000"/>
            <a:ext cx="633468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4" descr="A picture containing arrow&#10;&#10;Description automatically generated">
            <a:extLst>
              <a:ext uri="{FF2B5EF4-FFF2-40B4-BE49-F238E27FC236}">
                <a16:creationId xmlns:a16="http://schemas.microsoft.com/office/drawing/2014/main" id="{EDF703BD-3805-4DC3-B07F-B0FC3A46B9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3321" r="-1" b="-1"/>
          <a:stretch/>
        </p:blipFill>
        <p:spPr>
          <a:xfrm>
            <a:off x="6021086" y="461951"/>
            <a:ext cx="6170914" cy="6313225"/>
          </a:xfrm>
          <a:custGeom>
            <a:avLst/>
            <a:gdLst/>
            <a:ahLst/>
            <a:cxnLst/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1A257A7-7779-4FA1-9AEF-7B9CB7E91148}"/>
              </a:ext>
            </a:extLst>
          </p:cNvPr>
          <p:cNvSpPr txBox="1"/>
          <p:nvPr/>
        </p:nvSpPr>
        <p:spPr>
          <a:xfrm>
            <a:off x="1063380" y="4664865"/>
            <a:ext cx="3091707" cy="160043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200" b="1" dirty="0">
                <a:latin typeface="Aldhabi"/>
                <a:ea typeface="+mn-lt"/>
                <a:cs typeface="+mn-lt"/>
              </a:rPr>
              <a:t>Onboarding Leads</a:t>
            </a:r>
            <a:endParaRPr lang="en-US" sz="2400" b="1" dirty="0">
              <a:cs typeface="Calibri"/>
            </a:endParaRPr>
          </a:p>
          <a:p>
            <a:pPr algn="ctr"/>
            <a:r>
              <a:rPr lang="en-US" dirty="0">
                <a:latin typeface="Aldhabi"/>
                <a:cs typeface="Calibri"/>
              </a:rPr>
              <a:t>Hilda Fernandez</a:t>
            </a:r>
            <a:endParaRPr lang="en-US" i="1">
              <a:latin typeface="Aldhabi"/>
              <a:cs typeface="Calibri"/>
            </a:endParaRPr>
          </a:p>
          <a:p>
            <a:pPr algn="ctr"/>
            <a:r>
              <a:rPr lang="en-US" dirty="0" err="1">
                <a:latin typeface="Aldhabi"/>
                <a:ea typeface="+mn-lt"/>
                <a:cs typeface="+mn-lt"/>
              </a:rPr>
              <a:t>Dokesha</a:t>
            </a:r>
            <a:r>
              <a:rPr lang="en-US" dirty="0">
                <a:latin typeface="Aldhabi"/>
                <a:ea typeface="+mn-lt"/>
                <a:cs typeface="+mn-lt"/>
              </a:rPr>
              <a:t> Meacham</a:t>
            </a:r>
          </a:p>
          <a:p>
            <a:pPr algn="ctr"/>
            <a:endParaRPr lang="en-US" sz="2000" dirty="0">
              <a:latin typeface="Aldhabi"/>
              <a:ea typeface="+mn-lt"/>
              <a:cs typeface="+mn-lt"/>
            </a:endParaRPr>
          </a:p>
          <a:p>
            <a:pPr algn="ctr"/>
            <a:r>
              <a:rPr lang="en-US" dirty="0">
                <a:latin typeface="Aldhabi"/>
                <a:ea typeface="+mn-lt"/>
                <a:cs typeface="+mn-lt"/>
              </a:rPr>
              <a:t>March 8, 2021</a:t>
            </a:r>
          </a:p>
        </p:txBody>
      </p:sp>
      <p:pic>
        <p:nvPicPr>
          <p:cNvPr id="5" name="Picture 5" descr="A picture containing icon&#10;&#10;Description automatically generated">
            <a:extLst>
              <a:ext uri="{FF2B5EF4-FFF2-40B4-BE49-F238E27FC236}">
                <a16:creationId xmlns:a16="http://schemas.microsoft.com/office/drawing/2014/main" id="{BB4FC4F0-58D7-427A-BA45-39A9199E8F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8886" y="1847436"/>
            <a:ext cx="2354725" cy="1920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7182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FA26B-5757-4F24-B398-E27D0E36C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110" y="365125"/>
            <a:ext cx="11623962" cy="1325563"/>
          </a:xfrm>
        </p:spPr>
        <p:txBody>
          <a:bodyPr>
            <a:normAutofit/>
          </a:bodyPr>
          <a:lstStyle/>
          <a:p>
            <a:r>
              <a:rPr lang="en-US" sz="2800" dirty="0">
                <a:ea typeface="+mj-lt"/>
                <a:cs typeface="+mj-lt"/>
              </a:rPr>
              <a:t> </a:t>
            </a:r>
            <a:r>
              <a:rPr lang="en-US" sz="2800" b="1" dirty="0">
                <a:solidFill>
                  <a:srgbClr val="2D10E8"/>
                </a:solidFill>
                <a:ea typeface="+mj-lt"/>
                <a:cs typeface="+mj-lt"/>
              </a:rPr>
              <a:t>1st Contact</a:t>
            </a:r>
            <a:r>
              <a:rPr lang="en-US" sz="2800" dirty="0">
                <a:ea typeface="+mj-lt"/>
                <a:cs typeface="+mj-lt"/>
              </a:rPr>
              <a:t> w/ campus to </a:t>
            </a:r>
            <a:r>
              <a:rPr lang="en-US" sz="2800" dirty="0">
                <a:solidFill>
                  <a:srgbClr val="000000"/>
                </a:solidFill>
                <a:ea typeface="+mj-lt"/>
                <a:cs typeface="+mj-lt"/>
              </a:rPr>
              <a:t>completion of </a:t>
            </a:r>
            <a:r>
              <a:rPr lang="en-US" sz="2800" b="1" dirty="0">
                <a:solidFill>
                  <a:srgbClr val="2D10E8"/>
                </a:solidFill>
                <a:ea typeface="+mj-lt"/>
                <a:cs typeface="+mj-lt"/>
              </a:rPr>
              <a:t> 1st college course</a:t>
            </a:r>
            <a:r>
              <a:rPr lang="en-US" sz="2800" dirty="0">
                <a:ea typeface="+mj-lt"/>
                <a:cs typeface="+mj-lt"/>
              </a:rPr>
              <a:t>. 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AF209-704A-456B-BD14-C569FA136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157" y="1929384"/>
            <a:ext cx="11335578" cy="469922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>
                <a:ea typeface="+mn-lt"/>
                <a:cs typeface="+mn-lt"/>
              </a:rPr>
              <a:t>Connection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ea typeface="+mn-lt"/>
                <a:cs typeface="+mn-lt"/>
              </a:rPr>
              <a:t>Outreach, Application, Admissions, Financial aid app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>
                <a:ea typeface="+mn-lt"/>
                <a:cs typeface="+mn-lt"/>
              </a:rPr>
              <a:t>Entry</a:t>
            </a:r>
            <a:endParaRPr lang="en-US" sz="3600" dirty="0">
              <a:ea typeface="+mn-lt"/>
              <a:cs typeface="+mn-lt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ea typeface="+mn-lt"/>
                <a:cs typeface="+mn-lt"/>
              </a:rPr>
              <a:t>Orientation, Financial Aid support, Dual Enrollment Partnerships, Major Exploration, Tutoring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ea typeface="+mn-lt"/>
                <a:cs typeface="+mn-lt"/>
              </a:rPr>
              <a:t>Diagnostic Assessment Tools, Career Exploration, Intrusive Counseling, Support Services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rgbClr val="280BE0"/>
                </a:solidFill>
                <a:ea typeface="+mn-lt"/>
                <a:cs typeface="+mn-lt"/>
              </a:rPr>
              <a:t>Objective</a:t>
            </a:r>
            <a:r>
              <a:rPr lang="en-US" sz="3600" b="1" dirty="0">
                <a:ea typeface="+mn-lt"/>
                <a:cs typeface="+mn-lt"/>
              </a:rPr>
              <a:t>: </a:t>
            </a:r>
            <a:r>
              <a:rPr lang="en-US" sz="3600" dirty="0">
                <a:ea typeface="+mn-lt"/>
                <a:cs typeface="+mn-lt"/>
              </a:rPr>
              <a:t>Consolidate the onboarding processes by </a:t>
            </a:r>
            <a:r>
              <a:rPr lang="en-US" sz="3600" b="1" dirty="0">
                <a:ea typeface="+mn-lt"/>
                <a:cs typeface="+mn-lt"/>
              </a:rPr>
              <a:t>identifying</a:t>
            </a:r>
            <a:r>
              <a:rPr lang="en-US" sz="3600" dirty="0">
                <a:ea typeface="+mn-lt"/>
                <a:cs typeface="+mn-lt"/>
              </a:rPr>
              <a:t> and </a:t>
            </a:r>
            <a:r>
              <a:rPr lang="en-US" sz="3600" b="1" dirty="0">
                <a:ea typeface="+mn-lt"/>
                <a:cs typeface="+mn-lt"/>
              </a:rPr>
              <a:t>removing barriers</a:t>
            </a:r>
            <a:r>
              <a:rPr lang="en-US" sz="3600" dirty="0">
                <a:ea typeface="+mn-lt"/>
                <a:cs typeface="+mn-lt"/>
              </a:rPr>
              <a:t> and </a:t>
            </a:r>
            <a:r>
              <a:rPr lang="en-US" sz="3600" b="1" dirty="0">
                <a:ea typeface="+mn-lt"/>
                <a:cs typeface="+mn-lt"/>
              </a:rPr>
              <a:t>replicating processes</a:t>
            </a:r>
            <a:r>
              <a:rPr lang="en-US" sz="3600" dirty="0">
                <a:ea typeface="+mn-lt"/>
                <a:cs typeface="+mn-lt"/>
              </a:rPr>
              <a:t> that </a:t>
            </a:r>
            <a:r>
              <a:rPr lang="en-US" sz="3600" b="1" dirty="0">
                <a:ea typeface="+mn-lt"/>
                <a:cs typeface="+mn-lt"/>
              </a:rPr>
              <a:t>facilitate</a:t>
            </a:r>
            <a:r>
              <a:rPr lang="en-US" sz="3600" dirty="0">
                <a:ea typeface="+mn-lt"/>
                <a:cs typeface="+mn-lt"/>
              </a:rPr>
              <a:t> student </a:t>
            </a:r>
            <a:r>
              <a:rPr lang="en-US" sz="3600" b="1" dirty="0">
                <a:ea typeface="+mn-lt"/>
                <a:cs typeface="+mn-lt"/>
              </a:rPr>
              <a:t>success</a:t>
            </a:r>
            <a:endParaRPr lang="en-US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600"/>
          </a:p>
          <a:p>
            <a:endParaRPr lang="en-US"/>
          </a:p>
        </p:txBody>
      </p:sp>
      <p:pic>
        <p:nvPicPr>
          <p:cNvPr id="5" name="Picture 5" descr="Text&#10;&#10;Description automatically generated">
            <a:extLst>
              <a:ext uri="{FF2B5EF4-FFF2-40B4-BE49-F238E27FC236}">
                <a16:creationId xmlns:a16="http://schemas.microsoft.com/office/drawing/2014/main" id="{82FBA0C3-9432-4383-A3FB-C1A2AA04FD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2036" y="6015315"/>
            <a:ext cx="2743200" cy="355600"/>
          </a:xfrm>
          <a:prstGeom prst="rect">
            <a:avLst/>
          </a:prstGeom>
        </p:spPr>
      </p:pic>
      <p:pic>
        <p:nvPicPr>
          <p:cNvPr id="7" name="Picture 4" descr="Shape, arrow&#10;&#10;Description automatically generated">
            <a:extLst>
              <a:ext uri="{FF2B5EF4-FFF2-40B4-BE49-F238E27FC236}">
                <a16:creationId xmlns:a16="http://schemas.microsoft.com/office/drawing/2014/main" id="{1FCE8556-2138-479A-8283-0E18310AE9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37838" y="5081423"/>
            <a:ext cx="1504950" cy="146685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768C9DB-B151-4039-9D5D-8EC1F026267C}"/>
              </a:ext>
            </a:extLst>
          </p:cNvPr>
          <p:cNvSpPr txBox="1"/>
          <p:nvPr/>
        </p:nvSpPr>
        <p:spPr>
          <a:xfrm>
            <a:off x="-3008" y="6549190"/>
            <a:ext cx="12193002" cy="369332"/>
          </a:xfrm>
          <a:prstGeom prst="rect">
            <a:avLst/>
          </a:prstGeom>
          <a:solidFill>
            <a:srgbClr val="C000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pic>
        <p:nvPicPr>
          <p:cNvPr id="9" name="Picture 9">
            <a:extLst>
              <a:ext uri="{FF2B5EF4-FFF2-40B4-BE49-F238E27FC236}">
                <a16:creationId xmlns:a16="http://schemas.microsoft.com/office/drawing/2014/main" id="{EB39A114-64AF-4FD7-96DE-42B8720AD2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10061" y="1930056"/>
            <a:ext cx="1196008" cy="1291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92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678CC48C-9275-4EFA-9B84-8E818500B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3E5873-93A6-44EA-A214-153F9F1D2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604" y="4109212"/>
            <a:ext cx="10908792" cy="98820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4700" dirty="0"/>
              <a:t>What we think it looks like </a:t>
            </a:r>
            <a:endParaRPr lang="en-US" sz="4700"/>
          </a:p>
        </p:txBody>
      </p:sp>
      <p:pic>
        <p:nvPicPr>
          <p:cNvPr id="10" name="Picture 10">
            <a:extLst>
              <a:ext uri="{FF2B5EF4-FFF2-40B4-BE49-F238E27FC236}">
                <a16:creationId xmlns:a16="http://schemas.microsoft.com/office/drawing/2014/main" id="{050487D9-D1AB-4F34-97AD-867C4D0602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4136" b="-1"/>
          <a:stretch/>
        </p:blipFill>
        <p:spPr>
          <a:xfrm>
            <a:off x="20" y="10"/>
            <a:ext cx="12191979" cy="4196972"/>
          </a:xfrm>
          <a:custGeom>
            <a:avLst/>
            <a:gdLst/>
            <a:ahLst/>
            <a:cxnLst/>
            <a:rect l="l" t="t" r="r" b="b"/>
            <a:pathLst>
              <a:path w="12191999" h="4196982">
                <a:moveTo>
                  <a:pt x="0" y="0"/>
                </a:moveTo>
                <a:lnTo>
                  <a:pt x="12191999" y="0"/>
                </a:lnTo>
                <a:lnTo>
                  <a:pt x="12191999" y="4170459"/>
                </a:lnTo>
                <a:lnTo>
                  <a:pt x="11986461" y="4175111"/>
                </a:lnTo>
                <a:cubicBezTo>
                  <a:pt x="11912297" y="4174136"/>
                  <a:pt x="11838168" y="4170508"/>
                  <a:pt x="11764214" y="4164231"/>
                </a:cubicBezTo>
                <a:cubicBezTo>
                  <a:pt x="11656850" y="4156227"/>
                  <a:pt x="11548596" y="4145173"/>
                  <a:pt x="11441995" y="4165502"/>
                </a:cubicBezTo>
                <a:cubicBezTo>
                  <a:pt x="11324975" y="4187991"/>
                  <a:pt x="11208081" y="4188118"/>
                  <a:pt x="11090044" y="4182401"/>
                </a:cubicBezTo>
                <a:cubicBezTo>
                  <a:pt x="10989160" y="4177573"/>
                  <a:pt x="10888657" y="4152161"/>
                  <a:pt x="10787011" y="4178970"/>
                </a:cubicBezTo>
                <a:cubicBezTo>
                  <a:pt x="10776897" y="4180444"/>
                  <a:pt x="10766592" y="4180012"/>
                  <a:pt x="10756643" y="4177700"/>
                </a:cubicBezTo>
                <a:cubicBezTo>
                  <a:pt x="10645468" y="4162326"/>
                  <a:pt x="10533530" y="4174904"/>
                  <a:pt x="10421973" y="4170584"/>
                </a:cubicBezTo>
                <a:cubicBezTo>
                  <a:pt x="10370515" y="4168551"/>
                  <a:pt x="10318040" y="4169695"/>
                  <a:pt x="10267216" y="4164231"/>
                </a:cubicBezTo>
                <a:cubicBezTo>
                  <a:pt x="10150577" y="4151780"/>
                  <a:pt x="10034192" y="4145173"/>
                  <a:pt x="9918824" y="4174523"/>
                </a:cubicBezTo>
                <a:cubicBezTo>
                  <a:pt x="9885153" y="4182439"/>
                  <a:pt x="9850745" y="4186695"/>
                  <a:pt x="9816160" y="4187229"/>
                </a:cubicBezTo>
                <a:cubicBezTo>
                  <a:pt x="9703206" y="4191295"/>
                  <a:pt x="9590632" y="4183544"/>
                  <a:pt x="9478059" y="4177191"/>
                </a:cubicBezTo>
                <a:cubicBezTo>
                  <a:pt x="9399918" y="4172744"/>
                  <a:pt x="9321904" y="4163088"/>
                  <a:pt x="9243637" y="4171220"/>
                </a:cubicBezTo>
                <a:cubicBezTo>
                  <a:pt x="9198150" y="4175921"/>
                  <a:pt x="9152282" y="4175921"/>
                  <a:pt x="9106795" y="4171220"/>
                </a:cubicBezTo>
                <a:cubicBezTo>
                  <a:pt x="9022962" y="4161398"/>
                  <a:pt x="8938380" y="4159568"/>
                  <a:pt x="8854204" y="4165756"/>
                </a:cubicBezTo>
                <a:cubicBezTo>
                  <a:pt x="8728543" y="4176556"/>
                  <a:pt x="8603010" y="4185577"/>
                  <a:pt x="8476969" y="4168424"/>
                </a:cubicBezTo>
                <a:cubicBezTo>
                  <a:pt x="8405486" y="4157192"/>
                  <a:pt x="8332808" y="4155871"/>
                  <a:pt x="8260970" y="4164486"/>
                </a:cubicBezTo>
                <a:cubicBezTo>
                  <a:pt x="8089823" y="4188500"/>
                  <a:pt x="7918295" y="4180749"/>
                  <a:pt x="7746767" y="4170839"/>
                </a:cubicBezTo>
                <a:cubicBezTo>
                  <a:pt x="7632160" y="4164104"/>
                  <a:pt x="7517046" y="4151780"/>
                  <a:pt x="7402693" y="4168043"/>
                </a:cubicBezTo>
                <a:cubicBezTo>
                  <a:pt x="7256831" y="4188372"/>
                  <a:pt x="7110841" y="4181638"/>
                  <a:pt x="6964597" y="4175667"/>
                </a:cubicBezTo>
                <a:cubicBezTo>
                  <a:pt x="6857233" y="4171220"/>
                  <a:pt x="6749742" y="4157751"/>
                  <a:pt x="6642124" y="4174396"/>
                </a:cubicBezTo>
                <a:cubicBezTo>
                  <a:pt x="6631045" y="4175908"/>
                  <a:pt x="6619775" y="4174777"/>
                  <a:pt x="6609216" y="4171093"/>
                </a:cubicBezTo>
                <a:cubicBezTo>
                  <a:pt x="6568379" y="4157650"/>
                  <a:pt x="6524595" y="4155846"/>
                  <a:pt x="6482793" y="4165883"/>
                </a:cubicBezTo>
                <a:cubicBezTo>
                  <a:pt x="6405669" y="4182782"/>
                  <a:pt x="6328672" y="4190151"/>
                  <a:pt x="6250150" y="4174777"/>
                </a:cubicBezTo>
                <a:cubicBezTo>
                  <a:pt x="6217254" y="4167891"/>
                  <a:pt x="6183521" y="4165883"/>
                  <a:pt x="6150028" y="4168806"/>
                </a:cubicBezTo>
                <a:cubicBezTo>
                  <a:pt x="6020175" y="4181766"/>
                  <a:pt x="5890068" y="4176683"/>
                  <a:pt x="5760087" y="4174142"/>
                </a:cubicBezTo>
                <a:cubicBezTo>
                  <a:pt x="5521345" y="4169695"/>
                  <a:pt x="5282477" y="4174142"/>
                  <a:pt x="5044242" y="4151399"/>
                </a:cubicBezTo>
                <a:cubicBezTo>
                  <a:pt x="4979506" y="4145237"/>
                  <a:pt x="4914326" y="4141297"/>
                  <a:pt x="4849272" y="4142076"/>
                </a:cubicBezTo>
                <a:cubicBezTo>
                  <a:pt x="4784218" y="4142854"/>
                  <a:pt x="4719291" y="4148349"/>
                  <a:pt x="4655063" y="4161055"/>
                </a:cubicBezTo>
                <a:cubicBezTo>
                  <a:pt x="4447578" y="4201332"/>
                  <a:pt x="4239457" y="4203874"/>
                  <a:pt x="4029811" y="4187610"/>
                </a:cubicBezTo>
                <a:cubicBezTo>
                  <a:pt x="3943792" y="4180876"/>
                  <a:pt x="3857774" y="4169695"/>
                  <a:pt x="3771375" y="4171855"/>
                </a:cubicBezTo>
                <a:cubicBezTo>
                  <a:pt x="3623225" y="4175794"/>
                  <a:pt x="3474948" y="4167789"/>
                  <a:pt x="3326672" y="4169822"/>
                </a:cubicBezTo>
                <a:cubicBezTo>
                  <a:pt x="3322669" y="4170394"/>
                  <a:pt x="3318578" y="4169860"/>
                  <a:pt x="3314855" y="4168297"/>
                </a:cubicBezTo>
                <a:cubicBezTo>
                  <a:pt x="3278008" y="4143013"/>
                  <a:pt x="3237604" y="4152796"/>
                  <a:pt x="3199487" y="4159403"/>
                </a:cubicBezTo>
                <a:cubicBezTo>
                  <a:pt x="3072810" y="4181384"/>
                  <a:pt x="2946260" y="4192184"/>
                  <a:pt x="2817550" y="4175158"/>
                </a:cubicBezTo>
                <a:cubicBezTo>
                  <a:pt x="2694647" y="4157332"/>
                  <a:pt x="2569990" y="4155109"/>
                  <a:pt x="2446541" y="4168551"/>
                </a:cubicBezTo>
                <a:cubicBezTo>
                  <a:pt x="2276791" y="4188372"/>
                  <a:pt x="2107677" y="4184179"/>
                  <a:pt x="1938308" y="4168551"/>
                </a:cubicBezTo>
                <a:cubicBezTo>
                  <a:pt x="1869570" y="4162199"/>
                  <a:pt x="1799815" y="4151399"/>
                  <a:pt x="1731712" y="4167281"/>
                </a:cubicBezTo>
                <a:cubicBezTo>
                  <a:pt x="1647854" y="4186721"/>
                  <a:pt x="1564250" y="4180368"/>
                  <a:pt x="1480137" y="4176048"/>
                </a:cubicBezTo>
                <a:cubicBezTo>
                  <a:pt x="1373663" y="4170457"/>
                  <a:pt x="1267442" y="4154321"/>
                  <a:pt x="1160586" y="4167027"/>
                </a:cubicBezTo>
                <a:cubicBezTo>
                  <a:pt x="1111161" y="4172871"/>
                  <a:pt x="1062116" y="4182147"/>
                  <a:pt x="1012055" y="4179733"/>
                </a:cubicBezTo>
                <a:cubicBezTo>
                  <a:pt x="873562" y="4173380"/>
                  <a:pt x="735196" y="4165883"/>
                  <a:pt x="596449" y="4167027"/>
                </a:cubicBezTo>
                <a:cubicBezTo>
                  <a:pt x="538383" y="4167408"/>
                  <a:pt x="480699" y="4169314"/>
                  <a:pt x="422887" y="4173507"/>
                </a:cubicBezTo>
                <a:cubicBezTo>
                  <a:pt x="315015" y="4181384"/>
                  <a:pt x="207524" y="4170711"/>
                  <a:pt x="100033" y="4166900"/>
                </a:cubicBezTo>
                <a:lnTo>
                  <a:pt x="0" y="4171381"/>
                </a:lnTo>
                <a:close/>
              </a:path>
            </a:pathLst>
          </a:custGeom>
        </p:spPr>
      </p:pic>
      <p:pic>
        <p:nvPicPr>
          <p:cNvPr id="3" name="Picture 3" descr="Diagram&#10;&#10;Description automatically generated">
            <a:extLst>
              <a:ext uri="{FF2B5EF4-FFF2-40B4-BE49-F238E27FC236}">
                <a16:creationId xmlns:a16="http://schemas.microsoft.com/office/drawing/2014/main" id="{88C35134-DBEB-446E-8C79-B80577991D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1739" y="5098371"/>
            <a:ext cx="2422525" cy="1541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7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E5873-93A6-44EA-A214-153F9F1D2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it looks like</a:t>
            </a:r>
          </a:p>
        </p:txBody>
      </p:sp>
      <p:pic>
        <p:nvPicPr>
          <p:cNvPr id="6" name="Picture 6" descr="Diagram&#10;&#10;Description automatically generated">
            <a:extLst>
              <a:ext uri="{FF2B5EF4-FFF2-40B4-BE49-F238E27FC236}">
                <a16:creationId xmlns:a16="http://schemas.microsoft.com/office/drawing/2014/main" id="{342100BE-D04F-40FE-9824-9A71D5808F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71737" y="2017014"/>
            <a:ext cx="7248525" cy="4076700"/>
          </a:xfrm>
        </p:spPr>
      </p:pic>
      <p:pic>
        <p:nvPicPr>
          <p:cNvPr id="3" name="Picture 3" descr="A picture containing text, sign, clipart&#10;&#10;Description automatically generated">
            <a:extLst>
              <a:ext uri="{FF2B5EF4-FFF2-40B4-BE49-F238E27FC236}">
                <a16:creationId xmlns:a16="http://schemas.microsoft.com/office/drawing/2014/main" id="{A5E7BAAB-FCC8-4B2E-AFB6-9AB4D5A50C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78460" y="306840"/>
            <a:ext cx="1555298" cy="1182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47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E5873-93A6-44EA-A214-153F9F1D2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       What we've been  up to... </a:t>
            </a:r>
          </a:p>
        </p:txBody>
      </p:sp>
      <p:pic>
        <p:nvPicPr>
          <p:cNvPr id="3" name="Picture 3" descr="A picture containing text, tool&#10;&#10;Description automatically generated">
            <a:extLst>
              <a:ext uri="{FF2B5EF4-FFF2-40B4-BE49-F238E27FC236}">
                <a16:creationId xmlns:a16="http://schemas.microsoft.com/office/drawing/2014/main" id="{0C62871B-2B48-4CA7-A632-D3E87350BD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483489"/>
            <a:ext cx="1990725" cy="122872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6DC8572-CB21-4571-8639-34772382C97F}"/>
              </a:ext>
            </a:extLst>
          </p:cNvPr>
          <p:cNvSpPr txBox="1"/>
          <p:nvPr/>
        </p:nvSpPr>
        <p:spPr>
          <a:xfrm>
            <a:off x="655673" y="1921078"/>
            <a:ext cx="5141970" cy="37856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1" dirty="0">
                <a:solidFill>
                  <a:srgbClr val="280BE0"/>
                </a:solidFill>
              </a:rPr>
              <a:t>Connection</a:t>
            </a:r>
          </a:p>
          <a:p>
            <a:pPr marL="285750" indent="-285750">
              <a:buFont typeface="Arial"/>
              <a:buChar char="•"/>
            </a:pPr>
            <a:r>
              <a:rPr lang="en-US" sz="2400" b="1" dirty="0"/>
              <a:t>Research</a:t>
            </a:r>
            <a:r>
              <a:rPr lang="en-US" sz="2400" dirty="0"/>
              <a:t> other campus GP Onboarding work and best practices</a:t>
            </a:r>
          </a:p>
          <a:p>
            <a:pPr marL="285750" indent="-285750">
              <a:buFont typeface="Arial"/>
              <a:buChar char="•"/>
            </a:pPr>
            <a:r>
              <a:rPr lang="en-US" sz="2400" b="1" dirty="0"/>
              <a:t>Outreach Connection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/>
              <a:t>Virtual workshops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/>
              <a:t>Ask Outreach Sessions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/>
              <a:t>Meeting w/ outreach throughout term</a:t>
            </a:r>
          </a:p>
          <a:p>
            <a:pPr marL="285750" indent="-285750">
              <a:buFont typeface="Arial,Sans-Serif"/>
              <a:buChar char="•"/>
            </a:pPr>
            <a:r>
              <a:rPr lang="en-US" sz="2400" b="1" dirty="0">
                <a:ea typeface="+mn-lt"/>
                <a:cs typeface="+mn-lt"/>
              </a:rPr>
              <a:t>Welcome Email</a:t>
            </a:r>
          </a:p>
          <a:p>
            <a:pPr marL="742950" lvl="1" indent="-285750">
              <a:buFont typeface="Arial,Sans-Serif"/>
              <a:buChar char="•"/>
            </a:pPr>
            <a:r>
              <a:rPr lang="en-US" sz="2400" dirty="0">
                <a:ea typeface="+mn-lt"/>
                <a:cs typeface="+mn-lt"/>
              </a:rPr>
              <a:t>Meetings with ETS &amp; A&amp;R</a:t>
            </a:r>
          </a:p>
          <a:p>
            <a:pPr marL="742950" lvl="1" indent="-285750">
              <a:buFont typeface="Arial,Sans-Serif"/>
              <a:buChar char="•"/>
            </a:pPr>
            <a:r>
              <a:rPr lang="en-US" sz="2400" dirty="0">
                <a:ea typeface="+mn-lt"/>
                <a:cs typeface="+mn-lt"/>
              </a:rPr>
              <a:t>Testing in Process by ETS</a:t>
            </a:r>
          </a:p>
          <a:p>
            <a:pPr marL="742950" lvl="1" indent="-285750">
              <a:buFont typeface="Arial,Sans-Serif"/>
              <a:buChar char="•"/>
            </a:pPr>
            <a:r>
              <a:rPr lang="en-US" sz="2400" dirty="0"/>
              <a:t>Reviewing emails from other CCC's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E58FD1-3E11-4716-B1E2-AC12DF124EA0}"/>
              </a:ext>
            </a:extLst>
          </p:cNvPr>
          <p:cNvSpPr txBox="1"/>
          <p:nvPr/>
        </p:nvSpPr>
        <p:spPr>
          <a:xfrm>
            <a:off x="6221215" y="2012288"/>
            <a:ext cx="4786580" cy="43088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200" b="1" dirty="0">
                <a:solidFill>
                  <a:srgbClr val="280BE0"/>
                </a:solidFill>
              </a:rPr>
              <a:t>Entry</a:t>
            </a:r>
          </a:p>
          <a:p>
            <a:pPr marL="285750" indent="-285750">
              <a:buFont typeface="Arial"/>
              <a:buChar char="•"/>
            </a:pPr>
            <a:r>
              <a:rPr lang="en-US" sz="2200" b="1" dirty="0"/>
              <a:t>Orientation</a:t>
            </a:r>
          </a:p>
          <a:p>
            <a:pPr marL="742950" lvl="1" indent="-285750">
              <a:buFont typeface="Arial"/>
              <a:buChar char="•"/>
            </a:pPr>
            <a:r>
              <a:rPr lang="en-US" sz="2200" dirty="0"/>
              <a:t>Focus Group &amp; Data Dump</a:t>
            </a:r>
          </a:p>
          <a:p>
            <a:pPr marL="742950" lvl="1" indent="-285750">
              <a:buFont typeface="Arial"/>
              <a:buChar char="•"/>
            </a:pPr>
            <a:r>
              <a:rPr lang="en-US" sz="2200" dirty="0"/>
              <a:t>Onboarding course content creation and collaboration</a:t>
            </a:r>
          </a:p>
          <a:p>
            <a:pPr marL="285750" indent="-285750">
              <a:buFont typeface="Arial"/>
              <a:buChar char="•"/>
            </a:pPr>
            <a:r>
              <a:rPr lang="en-US" sz="2200" b="1" dirty="0">
                <a:ea typeface="+mn-lt"/>
                <a:cs typeface="+mn-lt"/>
              </a:rPr>
              <a:t>Welcome Webpage</a:t>
            </a:r>
          </a:p>
          <a:p>
            <a:pPr marL="742950" lvl="1" indent="-285750">
              <a:buFont typeface="Arial,Sans-Serif"/>
              <a:buChar char="•"/>
            </a:pPr>
            <a:r>
              <a:rPr lang="en-US" sz="2200" dirty="0">
                <a:ea typeface="+mn-lt"/>
                <a:cs typeface="+mn-lt"/>
              </a:rPr>
              <a:t>Review of CCC onboarding sites</a:t>
            </a:r>
          </a:p>
          <a:p>
            <a:pPr marL="742950" lvl="1" indent="-285750">
              <a:buFont typeface="Arial,Sans-Serif"/>
              <a:buChar char="•"/>
            </a:pPr>
            <a:r>
              <a:rPr lang="en-US" sz="2200" dirty="0">
                <a:ea typeface="+mn-lt"/>
                <a:cs typeface="+mn-lt"/>
              </a:rPr>
              <a:t>2nd Mtg w/ Marketing 3/16</a:t>
            </a:r>
            <a:endParaRPr lang="en-US" sz="2200" dirty="0"/>
          </a:p>
          <a:p>
            <a:pPr marL="285750" indent="-285750">
              <a:buFont typeface="Arial,Sans-Serif"/>
              <a:buChar char="•"/>
            </a:pPr>
            <a:r>
              <a:rPr lang="en-US" sz="2200" b="1" dirty="0">
                <a:ea typeface="+mn-lt"/>
                <a:cs typeface="+mn-lt"/>
              </a:rPr>
              <a:t>Individual Program Check-in</a:t>
            </a:r>
          </a:p>
          <a:p>
            <a:pPr marL="742950" lvl="1" indent="-285750">
              <a:buFont typeface="Arial,Sans-Serif"/>
              <a:buChar char="•"/>
            </a:pPr>
            <a:r>
              <a:rPr lang="en-US" sz="2200" dirty="0">
                <a:ea typeface="+mn-lt"/>
                <a:cs typeface="+mn-lt"/>
              </a:rPr>
              <a:t>FEI, Adult Ed, Fin Aid, A&amp;R, Assessment</a:t>
            </a:r>
            <a:endParaRPr lang="en-US" sz="2200" dirty="0"/>
          </a:p>
          <a:p>
            <a:pPr marL="742950" lvl="1" indent="-285750">
              <a:buFont typeface="Arial,Sans-Serif"/>
              <a:buChar char="•"/>
            </a:pPr>
            <a:r>
              <a:rPr lang="en-US" sz="2200" dirty="0"/>
              <a:t>Survey of programs w/ data &amp; tech team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742950" lvl="1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658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E5873-93A6-44EA-A214-153F9F1D2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Major Takeaways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199762-DA3A-428A-8079-E90E2BF2CD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667" y="1766627"/>
            <a:ext cx="5657826" cy="500656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How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we </a:t>
            </a:r>
            <a:r>
              <a:rPr lang="en-US" b="1" dirty="0">
                <a:solidFill>
                  <a:srgbClr val="000000"/>
                </a:solidFill>
              </a:rPr>
              <a:t>think</a:t>
            </a:r>
            <a:r>
              <a:rPr lang="en-US" b="1" dirty="0"/>
              <a:t> </a:t>
            </a:r>
            <a:r>
              <a:rPr lang="en-US" dirty="0"/>
              <a:t>the onboarding process works</a:t>
            </a:r>
            <a:r>
              <a:rPr lang="en-US" b="1" dirty="0"/>
              <a:t> </a:t>
            </a:r>
            <a:r>
              <a:rPr lang="en-US" dirty="0"/>
              <a:t>and how</a:t>
            </a:r>
            <a:r>
              <a:rPr lang="en-US" b="1" dirty="0"/>
              <a:t> </a:t>
            </a:r>
            <a:r>
              <a:rPr lang="en-US" b="1" dirty="0">
                <a:solidFill>
                  <a:srgbClr val="280BE0"/>
                </a:solidFill>
              </a:rPr>
              <a:t>students experience</a:t>
            </a:r>
            <a:r>
              <a:rPr lang="en-US" b="1" dirty="0"/>
              <a:t> </a:t>
            </a:r>
            <a:r>
              <a:rPr lang="en-US" dirty="0"/>
              <a:t>the process </a:t>
            </a:r>
            <a:r>
              <a:rPr lang="en-US" u="sng" dirty="0"/>
              <a:t>does not</a:t>
            </a:r>
            <a:r>
              <a:rPr lang="en-US" dirty="0"/>
              <a:t> align.</a:t>
            </a:r>
          </a:p>
          <a:p>
            <a:r>
              <a:rPr lang="en-US" b="1" dirty="0"/>
              <a:t>Students</a:t>
            </a:r>
            <a:r>
              <a:rPr lang="en-US" dirty="0"/>
              <a:t> describe gaps in communication: lots of info online, yet necessary info to get started is not student facing.</a:t>
            </a:r>
          </a:p>
          <a:p>
            <a:r>
              <a:rPr lang="en-US" b="1" dirty="0"/>
              <a:t>Students</a:t>
            </a:r>
            <a:r>
              <a:rPr lang="en-US" dirty="0"/>
              <a:t> want </a:t>
            </a:r>
            <a:r>
              <a:rPr lang="en-US" dirty="0">
                <a:latin typeface="The Hand"/>
                <a:cs typeface="Calibri"/>
              </a:rPr>
              <a:t>to be part of a community immediately and need to connect to programs and services to do so.</a:t>
            </a:r>
          </a:p>
          <a:p>
            <a:r>
              <a:rPr lang="en-US" b="1" dirty="0">
                <a:latin typeface="The Hand"/>
                <a:cs typeface="Calibri"/>
              </a:rPr>
              <a:t>Students</a:t>
            </a:r>
            <a:r>
              <a:rPr lang="en-US" dirty="0">
                <a:latin typeface="The Hand"/>
                <a:cs typeface="Calibri"/>
              </a:rPr>
              <a:t> feel lost </a:t>
            </a:r>
            <a:r>
              <a:rPr lang="en-US" dirty="0">
                <a:ea typeface="+mn-lt"/>
                <a:cs typeface="+mn-lt"/>
              </a:rPr>
              <a:t>after completing the application </a:t>
            </a:r>
            <a:r>
              <a:rPr lang="en-US" dirty="0">
                <a:latin typeface="The Hand"/>
                <a:cs typeface="Calibri"/>
              </a:rPr>
              <a:t>since they are not provided </a:t>
            </a:r>
            <a:r>
              <a:rPr lang="en-US" dirty="0">
                <a:ea typeface="+mn-lt"/>
                <a:cs typeface="+mn-lt"/>
              </a:rPr>
              <a:t>directions </a:t>
            </a:r>
            <a:r>
              <a:rPr lang="en-US" dirty="0">
                <a:ea typeface="+mn-lt"/>
                <a:cs typeface="Calibri"/>
              </a:rPr>
              <a:t>beyond the payment mark.</a:t>
            </a:r>
            <a:endParaRPr lang="en-US" dirty="0">
              <a:latin typeface="The Hand"/>
              <a:cs typeface="Calibri"/>
            </a:endParaRPr>
          </a:p>
          <a:p>
            <a:r>
              <a:rPr lang="en-US" b="1" dirty="0">
                <a:latin typeface="The Hand"/>
                <a:cs typeface="Calibri"/>
              </a:rPr>
              <a:t>Students </a:t>
            </a:r>
            <a:r>
              <a:rPr lang="en-US" dirty="0">
                <a:latin typeface="The Hand"/>
                <a:cs typeface="Calibri"/>
              </a:rPr>
              <a:t>need multilingual information posted online.</a:t>
            </a:r>
            <a:endParaRPr lang="en-US" dirty="0"/>
          </a:p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</p:txBody>
      </p:sp>
      <p:pic>
        <p:nvPicPr>
          <p:cNvPr id="3" name="Picture 3" descr="Table&#10;&#10;Description automatically generated">
            <a:extLst>
              <a:ext uri="{FF2B5EF4-FFF2-40B4-BE49-F238E27FC236}">
                <a16:creationId xmlns:a16="http://schemas.microsoft.com/office/drawing/2014/main" id="{76830F4A-54F1-4625-AE99-4A6B676D5F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917" y="1923007"/>
            <a:ext cx="3744744" cy="470678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874A569F-732E-46B1-A5D7-118930A941D1}"/>
                  </a:ext>
                </a:extLst>
              </p14:cNvPr>
              <p14:cNvContentPartPr/>
              <p14:nvPr/>
            </p14:nvContentPartPr>
            <p14:xfrm>
              <a:off x="6871138" y="4532035"/>
              <a:ext cx="3819524" cy="28574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874A569F-732E-46B1-A5D7-118930A941D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99194" y="4383599"/>
                <a:ext cx="3963053" cy="325076"/>
              </a:xfrm>
              <a:prstGeom prst="rect">
                <a:avLst/>
              </a:prstGeom>
            </p:spPr>
          </p:pic>
        </mc:Fallback>
      </mc:AlternateContent>
      <p:pic>
        <p:nvPicPr>
          <p:cNvPr id="4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F06FE96-4B2E-4BD7-9E66-70E63A2162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91613" y="238125"/>
            <a:ext cx="1152525" cy="130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944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FA26B-5757-4F24-B398-E27D0E36C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110" y="365125"/>
            <a:ext cx="11623962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ea typeface="+mj-lt"/>
                <a:cs typeface="+mj-lt"/>
              </a:rPr>
              <a:t>Looking Forward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AF209-704A-456B-BD14-C569FA136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b="1" dirty="0">
                <a:solidFill>
                  <a:srgbClr val="280BE0"/>
                </a:solidFill>
                <a:ea typeface="+mn-lt"/>
                <a:cs typeface="+mn-lt"/>
              </a:rPr>
              <a:t>Goals: </a:t>
            </a:r>
            <a:r>
              <a:rPr lang="en-US" sz="4400">
                <a:ea typeface="+mn-lt"/>
                <a:cs typeface="+mn-lt"/>
              </a:rPr>
              <a:t>complete by the end of spring quarter (2021)</a:t>
            </a:r>
            <a:endParaRPr lang="en-US" sz="4400" b="1" dirty="0">
              <a:solidFill>
                <a:srgbClr val="280BE0"/>
              </a:solidFill>
              <a:ea typeface="+mn-lt"/>
              <a:cs typeface="+mn-lt"/>
            </a:endParaRPr>
          </a:p>
          <a:p>
            <a:pPr marL="571500" indent="-571500">
              <a:lnSpc>
                <a:spcPct val="100000"/>
              </a:lnSpc>
              <a:spcBef>
                <a:spcPts val="0"/>
              </a:spcBef>
            </a:pPr>
            <a:r>
              <a:rPr lang="en-US" sz="3600" b="1" dirty="0">
                <a:ea typeface="+mn-lt"/>
                <a:cs typeface="+mn-lt"/>
              </a:rPr>
              <a:t>Orientation </a:t>
            </a:r>
            <a:r>
              <a:rPr lang="en-US" sz="3600" dirty="0">
                <a:ea typeface="+mn-lt"/>
                <a:cs typeface="+mn-lt"/>
              </a:rPr>
              <a:t>(1st draft)</a:t>
            </a:r>
            <a:r>
              <a:rPr lang="en-US" sz="3600" b="1">
                <a:ea typeface="+mn-lt"/>
                <a:cs typeface="+mn-lt"/>
              </a:rPr>
              <a:t>:   </a:t>
            </a:r>
            <a:r>
              <a:rPr lang="en-US" sz="3600">
                <a:ea typeface="+mn-lt"/>
                <a:cs typeface="+mn-lt"/>
              </a:rPr>
              <a:t>May-June</a:t>
            </a:r>
            <a:endParaRPr lang="en-US">
              <a:ea typeface="+mn-lt"/>
              <a:cs typeface="+mn-lt"/>
            </a:endParaRPr>
          </a:p>
          <a:p>
            <a:pPr marL="571500" indent="-571500">
              <a:lnSpc>
                <a:spcPct val="100000"/>
              </a:lnSpc>
              <a:spcBef>
                <a:spcPts val="0"/>
              </a:spcBef>
            </a:pPr>
            <a:r>
              <a:rPr lang="en-US" sz="3600" b="1">
                <a:ea typeface="+mn-lt"/>
                <a:cs typeface="+mn-lt"/>
              </a:rPr>
              <a:t>Welcome</a:t>
            </a:r>
            <a:r>
              <a:rPr lang="en-US" sz="3600" b="1"/>
              <a:t> Email:        </a:t>
            </a:r>
            <a:r>
              <a:rPr lang="en-US" sz="3600"/>
              <a:t>June</a:t>
            </a:r>
            <a:endParaRPr lang="en-US"/>
          </a:p>
          <a:p>
            <a:pPr marL="571500" indent="-571500">
              <a:lnSpc>
                <a:spcPct val="100000"/>
              </a:lnSpc>
              <a:spcBef>
                <a:spcPts val="0"/>
              </a:spcBef>
            </a:pPr>
            <a:r>
              <a:rPr lang="en-US" sz="3600" b="1"/>
              <a:t>Welcome Webpage:    </a:t>
            </a:r>
            <a:r>
              <a:rPr lang="en-US" sz="3600"/>
              <a:t>June</a:t>
            </a:r>
          </a:p>
        </p:txBody>
      </p:sp>
      <p:pic>
        <p:nvPicPr>
          <p:cNvPr id="5" name="Picture 5" descr="Text&#10;&#10;Description automatically generated">
            <a:extLst>
              <a:ext uri="{FF2B5EF4-FFF2-40B4-BE49-F238E27FC236}">
                <a16:creationId xmlns:a16="http://schemas.microsoft.com/office/drawing/2014/main" id="{82FBA0C3-9432-4383-A3FB-C1A2AA04FD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0392" y="5822594"/>
            <a:ext cx="2743200" cy="355600"/>
          </a:xfrm>
          <a:prstGeom prst="rect">
            <a:avLst/>
          </a:prstGeom>
        </p:spPr>
      </p:pic>
      <p:pic>
        <p:nvPicPr>
          <p:cNvPr id="7" name="Picture 4" descr="Shape, arrow&#10;&#10;Description automatically generated">
            <a:extLst>
              <a:ext uri="{FF2B5EF4-FFF2-40B4-BE49-F238E27FC236}">
                <a16:creationId xmlns:a16="http://schemas.microsoft.com/office/drawing/2014/main" id="{1FCE8556-2138-479A-8283-0E18310AE9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02540" y="4859500"/>
            <a:ext cx="1504950" cy="146685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768C9DB-B151-4039-9D5D-8EC1F026267C}"/>
              </a:ext>
            </a:extLst>
          </p:cNvPr>
          <p:cNvSpPr txBox="1"/>
          <p:nvPr/>
        </p:nvSpPr>
        <p:spPr>
          <a:xfrm>
            <a:off x="-3008" y="6549190"/>
            <a:ext cx="12193002" cy="369332"/>
          </a:xfrm>
          <a:prstGeom prst="rect">
            <a:avLst/>
          </a:prstGeom>
          <a:solidFill>
            <a:srgbClr val="C000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4C1169-322A-445E-A71A-683C8FB1FCF1}"/>
              </a:ext>
            </a:extLst>
          </p:cNvPr>
          <p:cNvSpPr txBox="1"/>
          <p:nvPr/>
        </p:nvSpPr>
        <p:spPr>
          <a:xfrm>
            <a:off x="4724400" y="3200400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 dirty="0"/>
          </a:p>
        </p:txBody>
      </p:sp>
      <p:pic>
        <p:nvPicPr>
          <p:cNvPr id="6" name="Picture 7" descr="A picture containing diagram&#10;&#10;Description automatically generated">
            <a:extLst>
              <a:ext uri="{FF2B5EF4-FFF2-40B4-BE49-F238E27FC236}">
                <a16:creationId xmlns:a16="http://schemas.microsoft.com/office/drawing/2014/main" id="{593FB5E3-CCEE-4E2F-BCC6-A81C017972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16027" y="2806622"/>
            <a:ext cx="2764410" cy="2714231"/>
          </a:xfrm>
          <a:prstGeom prst="rect">
            <a:avLst/>
          </a:prstGeom>
        </p:spPr>
      </p:pic>
      <p:pic>
        <p:nvPicPr>
          <p:cNvPr id="8" name="Picture 8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422FB5EF-D637-4F92-9A92-861F8543025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45729" y="533301"/>
            <a:ext cx="1335759" cy="999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845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ketchyVTI">
  <a:themeElements>
    <a:clrScheme name="AnalogousFromLightSeed_2SEEDS">
      <a:dk1>
        <a:srgbClr val="000000"/>
      </a:dk1>
      <a:lt1>
        <a:srgbClr val="FFFFFF"/>
      </a:lt1>
      <a:dk2>
        <a:srgbClr val="33381F"/>
      </a:dk2>
      <a:lt2>
        <a:srgbClr val="E2E8E5"/>
      </a:lt2>
      <a:accent1>
        <a:srgbClr val="C4749C"/>
      </a:accent1>
      <a:accent2>
        <a:srgbClr val="CF8EC9"/>
      </a:accent2>
      <a:accent3>
        <a:srgbClr val="CF8E93"/>
      </a:accent3>
      <a:accent4>
        <a:srgbClr val="B4A36B"/>
      </a:accent4>
      <a:accent5>
        <a:srgbClr val="9FA973"/>
      </a:accent5>
      <a:accent6>
        <a:srgbClr val="84AE67"/>
      </a:accent6>
      <a:hlink>
        <a:srgbClr val="579074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3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office theme</vt:lpstr>
      <vt:lpstr>SketchyVTI</vt:lpstr>
      <vt:lpstr>Office Theme</vt:lpstr>
      <vt:lpstr> Test drive our current enrollment process </vt:lpstr>
      <vt:lpstr> 1st Contact w/ campus to completion of  1st college course. </vt:lpstr>
      <vt:lpstr>What we think it looks like </vt:lpstr>
      <vt:lpstr>What it looks like</vt:lpstr>
      <vt:lpstr>       What we've been  up to... </vt:lpstr>
      <vt:lpstr>Major Takeaways</vt:lpstr>
      <vt:lpstr>Looking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484</cp:revision>
  <dcterms:created xsi:type="dcterms:W3CDTF">2021-03-08T05:52:55Z</dcterms:created>
  <dcterms:modified xsi:type="dcterms:W3CDTF">2021-03-10T02:30:56Z</dcterms:modified>
</cp:coreProperties>
</file>