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20"/>
  </p:notesMasterIdLst>
  <p:handoutMasterIdLst>
    <p:handoutMasterId r:id="rId21"/>
  </p:handoutMasterIdLst>
  <p:sldIdLst>
    <p:sldId id="256" r:id="rId2"/>
    <p:sldId id="304" r:id="rId3"/>
    <p:sldId id="340" r:id="rId4"/>
    <p:sldId id="344" r:id="rId5"/>
    <p:sldId id="345" r:id="rId6"/>
    <p:sldId id="346" r:id="rId7"/>
    <p:sldId id="347" r:id="rId8"/>
    <p:sldId id="343" r:id="rId9"/>
    <p:sldId id="341" r:id="rId10"/>
    <p:sldId id="349" r:id="rId11"/>
    <p:sldId id="348" r:id="rId12"/>
    <p:sldId id="339" r:id="rId13"/>
    <p:sldId id="351" r:id="rId14"/>
    <p:sldId id="350" r:id="rId15"/>
    <p:sldId id="338" r:id="rId16"/>
    <p:sldId id="342" r:id="rId17"/>
    <p:sldId id="312" r:id="rId18"/>
    <p:sldId id="331"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F90"/>
    <a:srgbClr val="F2E4C0"/>
    <a:srgbClr val="891827"/>
    <a:srgbClr val="8D1828"/>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6"/>
    <p:restoredTop sz="94050" autoAdjust="0"/>
  </p:normalViewPr>
  <p:slideViewPr>
    <p:cSldViewPr snapToGrid="0" snapToObjects="1">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FFB3E-E2A8-4F81-BAFE-4AF9924506D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62867DE-3A51-488D-8379-A49ABC6414FA}">
      <dgm:prSet phldrT="[Text]"/>
      <dgm:spPr>
        <a:xfrm>
          <a:off x="2926017" y="912825"/>
          <a:ext cx="910520" cy="432000"/>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Spring</a:t>
          </a:r>
        </a:p>
      </dgm:t>
    </dgm:pt>
    <dgm:pt modelId="{A9ED312D-07FC-49F5-A17E-97762DF044C3}" type="parTrans" cxnId="{C1D057D0-847C-4D63-B8DA-16BE8993F97A}">
      <dgm:prSet/>
      <dgm:spPr/>
      <dgm:t>
        <a:bodyPr/>
        <a:lstStyle/>
        <a:p>
          <a:endParaRPr lang="en-US"/>
        </a:p>
      </dgm:t>
    </dgm:pt>
    <dgm:pt modelId="{FE9CB84A-1D60-4AEF-B93A-1991BC558030}" type="sibTrans" cxnId="{C1D057D0-847C-4D63-B8DA-16BE8993F97A}">
      <dgm:prSet/>
      <dgm:spPr>
        <a:xfrm>
          <a:off x="3974568" y="943478"/>
          <a:ext cx="292626" cy="226693"/>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D87B70CD-AAF6-4EC8-94A4-E04EADEE9756}">
      <dgm:prSet phldrT="[Text]"/>
      <dgm:spPr>
        <a:xfrm>
          <a:off x="3112509" y="1200825"/>
          <a:ext cx="910520" cy="1086750"/>
        </a:xfrm>
        <a:solidFill>
          <a:sysClr val="window" lastClr="FFFFFF">
            <a:alpha val="90000"/>
            <a:hueOff val="0"/>
            <a:satOff val="0"/>
            <a:lumOff val="0"/>
            <a:alphaOff val="0"/>
          </a:sysClr>
        </a:solidFill>
        <a:ln w="25400" cap="flat" cmpd="sng" algn="ctr">
          <a:solidFill>
            <a:schemeClr val="accent1"/>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Finalize </a:t>
          </a:r>
          <a:r>
            <a:rPr lang="en-US" dirty="0" smtClean="0">
              <a:solidFill>
                <a:sysClr val="windowText" lastClr="000000">
                  <a:hueOff val="0"/>
                  <a:satOff val="0"/>
                  <a:lumOff val="0"/>
                  <a:alphaOff val="0"/>
                </a:sysClr>
              </a:solidFill>
              <a:latin typeface="Calibri"/>
              <a:ea typeface="+mn-ea"/>
              <a:cs typeface="+mn-cs"/>
            </a:rPr>
            <a:t>Proposal</a:t>
          </a:r>
          <a:endParaRPr lang="en-US" dirty="0">
            <a:solidFill>
              <a:sysClr val="windowText" lastClr="000000">
                <a:hueOff val="0"/>
                <a:satOff val="0"/>
                <a:lumOff val="0"/>
                <a:alphaOff val="0"/>
              </a:sysClr>
            </a:solidFill>
            <a:latin typeface="Calibri"/>
            <a:ea typeface="+mn-ea"/>
            <a:cs typeface="+mn-cs"/>
          </a:endParaRPr>
        </a:p>
      </dgm:t>
    </dgm:pt>
    <dgm:pt modelId="{EB44F1FE-668B-4A55-9A3F-3CB85D6D07F6}" type="parTrans" cxnId="{169317FC-02B0-46EA-9F24-658BB0ED76AD}">
      <dgm:prSet/>
      <dgm:spPr/>
      <dgm:t>
        <a:bodyPr/>
        <a:lstStyle/>
        <a:p>
          <a:endParaRPr lang="en-US"/>
        </a:p>
      </dgm:t>
    </dgm:pt>
    <dgm:pt modelId="{DD638486-4D1A-4E52-A362-63C80689AF6E}" type="sibTrans" cxnId="{169317FC-02B0-46EA-9F24-658BB0ED76AD}">
      <dgm:prSet/>
      <dgm:spPr/>
      <dgm:t>
        <a:bodyPr/>
        <a:lstStyle/>
        <a:p>
          <a:endParaRPr lang="en-US"/>
        </a:p>
      </dgm:t>
    </dgm:pt>
    <dgm:pt modelId="{A4630E03-5299-4F7A-973E-918AE0C15DCE}">
      <dgm:prSet phldrT="[Text]"/>
      <dgm:spPr>
        <a:xfrm>
          <a:off x="4388663" y="912825"/>
          <a:ext cx="910520" cy="432000"/>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Fall 2018</a:t>
          </a:r>
        </a:p>
      </dgm:t>
    </dgm:pt>
    <dgm:pt modelId="{87963947-D9FA-4173-B82E-028B230F1753}" type="parTrans" cxnId="{CA322748-322E-4EE5-8D65-72DAE77C76D2}">
      <dgm:prSet/>
      <dgm:spPr/>
      <dgm:t>
        <a:bodyPr/>
        <a:lstStyle/>
        <a:p>
          <a:endParaRPr lang="en-US"/>
        </a:p>
      </dgm:t>
    </dgm:pt>
    <dgm:pt modelId="{BFAB5F58-42E1-41DE-B7AA-67201250CEFF}" type="sibTrans" cxnId="{CA322748-322E-4EE5-8D65-72DAE77C76D2}">
      <dgm:prSet/>
      <dgm:spPr/>
      <dgm:t>
        <a:bodyPr/>
        <a:lstStyle/>
        <a:p>
          <a:endParaRPr lang="en-US"/>
        </a:p>
      </dgm:t>
    </dgm:pt>
    <dgm:pt modelId="{48AC2335-809E-4BEF-9F50-6F28E70790D7}">
      <dgm:prSet phldrT="[Text]"/>
      <dgm:spPr>
        <a:xfrm>
          <a:off x="4575155" y="1200825"/>
          <a:ext cx="910520" cy="1086750"/>
        </a:xfrm>
        <a:solidFill>
          <a:sysClr val="window" lastClr="FFFFFF">
            <a:alpha val="90000"/>
            <a:hueOff val="0"/>
            <a:satOff val="0"/>
            <a:lumOff val="0"/>
            <a:alphaOff val="0"/>
          </a:sysClr>
        </a:solidFill>
        <a:ln w="25400" cap="flat" cmpd="sng" algn="ctr">
          <a:solidFill>
            <a:schemeClr val="accent1"/>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Implement at Governance </a:t>
          </a:r>
          <a:r>
            <a:rPr lang="en-US" dirty="0" smtClean="0">
              <a:solidFill>
                <a:sysClr val="windowText" lastClr="000000">
                  <a:hueOff val="0"/>
                  <a:satOff val="0"/>
                  <a:lumOff val="0"/>
                  <a:alphaOff val="0"/>
                </a:sysClr>
              </a:solidFill>
              <a:latin typeface="Calibri"/>
              <a:ea typeface="+mn-ea"/>
              <a:cs typeface="+mn-cs"/>
            </a:rPr>
            <a:t>Summit</a:t>
          </a:r>
          <a:endParaRPr lang="en-US" dirty="0">
            <a:solidFill>
              <a:sysClr val="windowText" lastClr="000000">
                <a:hueOff val="0"/>
                <a:satOff val="0"/>
                <a:lumOff val="0"/>
                <a:alphaOff val="0"/>
              </a:sysClr>
            </a:solidFill>
            <a:latin typeface="Calibri"/>
            <a:ea typeface="+mn-ea"/>
            <a:cs typeface="+mn-cs"/>
          </a:endParaRPr>
        </a:p>
      </dgm:t>
    </dgm:pt>
    <dgm:pt modelId="{78DF6A95-5F08-402F-8872-1DB4CC27D761}" type="parTrans" cxnId="{689C0434-DE05-428D-86F7-6C6CDE4A9B70}">
      <dgm:prSet/>
      <dgm:spPr/>
      <dgm:t>
        <a:bodyPr/>
        <a:lstStyle/>
        <a:p>
          <a:endParaRPr lang="en-US"/>
        </a:p>
      </dgm:t>
    </dgm:pt>
    <dgm:pt modelId="{D319051E-1D3D-4F35-BE5D-95F0EEC2BC17}" type="sibTrans" cxnId="{689C0434-DE05-428D-86F7-6C6CDE4A9B70}">
      <dgm:prSet/>
      <dgm:spPr/>
      <dgm:t>
        <a:bodyPr/>
        <a:lstStyle/>
        <a:p>
          <a:endParaRPr lang="en-US"/>
        </a:p>
      </dgm:t>
    </dgm:pt>
    <dgm:pt modelId="{663D9637-FAF5-48B5-A5CC-F7EAC728BBBA}">
      <dgm:prSet phldrT="[Text]"/>
      <dgm:spPr>
        <a:xfrm>
          <a:off x="3112509" y="1200825"/>
          <a:ext cx="910520" cy="1086750"/>
        </a:xfrm>
        <a:solidFill>
          <a:sysClr val="window" lastClr="FFFFFF">
            <a:alpha val="90000"/>
            <a:hueOff val="0"/>
            <a:satOff val="0"/>
            <a:lumOff val="0"/>
            <a:alphaOff val="0"/>
          </a:sysClr>
        </a:solidFill>
        <a:ln w="25400" cap="flat" cmpd="sng" algn="ctr">
          <a:solidFill>
            <a:schemeClr val="accent1"/>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Facilitator Training</a:t>
          </a:r>
          <a:endParaRPr lang="en-US" dirty="0">
            <a:solidFill>
              <a:sysClr val="windowText" lastClr="000000">
                <a:hueOff val="0"/>
                <a:satOff val="0"/>
                <a:lumOff val="0"/>
                <a:alphaOff val="0"/>
              </a:sysClr>
            </a:solidFill>
            <a:latin typeface="Calibri"/>
            <a:ea typeface="+mn-ea"/>
            <a:cs typeface="+mn-cs"/>
          </a:endParaRPr>
        </a:p>
      </dgm:t>
    </dgm:pt>
    <dgm:pt modelId="{3B2EC87C-D2C6-4A39-A0BF-50FDDDE98B3D}" type="parTrans" cxnId="{403B1548-1D27-45A3-8102-A03D8EC88C5A}">
      <dgm:prSet/>
      <dgm:spPr/>
      <dgm:t>
        <a:bodyPr/>
        <a:lstStyle/>
        <a:p>
          <a:endParaRPr lang="en-US"/>
        </a:p>
      </dgm:t>
    </dgm:pt>
    <dgm:pt modelId="{FA162B88-9D63-49E0-9722-F50D2E418C41}" type="sibTrans" cxnId="{403B1548-1D27-45A3-8102-A03D8EC88C5A}">
      <dgm:prSet/>
      <dgm:spPr/>
      <dgm:t>
        <a:bodyPr/>
        <a:lstStyle/>
        <a:p>
          <a:endParaRPr lang="en-US"/>
        </a:p>
      </dgm:t>
    </dgm:pt>
    <dgm:pt modelId="{06142339-896B-425A-A9CF-2C65A5F8B578}" type="pres">
      <dgm:prSet presAssocID="{1B8FFB3E-E2A8-4F81-BAFE-4AF9924506DD}" presName="linearFlow" presStyleCnt="0">
        <dgm:presLayoutVars>
          <dgm:dir/>
          <dgm:animLvl val="lvl"/>
          <dgm:resizeHandles val="exact"/>
        </dgm:presLayoutVars>
      </dgm:prSet>
      <dgm:spPr/>
      <dgm:t>
        <a:bodyPr/>
        <a:lstStyle/>
        <a:p>
          <a:endParaRPr lang="en-US"/>
        </a:p>
      </dgm:t>
    </dgm:pt>
    <dgm:pt modelId="{69CD2656-5DBD-4F82-8412-A886DA760580}" type="pres">
      <dgm:prSet presAssocID="{E62867DE-3A51-488D-8379-A49ABC6414FA}" presName="composite" presStyleCnt="0"/>
      <dgm:spPr/>
    </dgm:pt>
    <dgm:pt modelId="{1ED958EA-8C2D-41C8-854E-B471AA52F6A9}" type="pres">
      <dgm:prSet presAssocID="{E62867DE-3A51-488D-8379-A49ABC6414FA}" presName="parTx" presStyleLbl="node1" presStyleIdx="0" presStyleCnt="2">
        <dgm:presLayoutVars>
          <dgm:chMax val="0"/>
          <dgm:chPref val="0"/>
          <dgm:bulletEnabled val="1"/>
        </dgm:presLayoutVars>
      </dgm:prSet>
      <dgm:spPr>
        <a:prstGeom prst="roundRect">
          <a:avLst>
            <a:gd name="adj" fmla="val 10000"/>
          </a:avLst>
        </a:prstGeom>
      </dgm:spPr>
      <dgm:t>
        <a:bodyPr/>
        <a:lstStyle/>
        <a:p>
          <a:endParaRPr lang="en-US"/>
        </a:p>
      </dgm:t>
    </dgm:pt>
    <dgm:pt modelId="{1154EA53-464D-470F-ABFB-BBA1F7F80FF5}" type="pres">
      <dgm:prSet presAssocID="{E62867DE-3A51-488D-8379-A49ABC6414FA}" presName="parSh" presStyleLbl="node1" presStyleIdx="0" presStyleCnt="2"/>
      <dgm:spPr/>
      <dgm:t>
        <a:bodyPr/>
        <a:lstStyle/>
        <a:p>
          <a:endParaRPr lang="en-US"/>
        </a:p>
      </dgm:t>
    </dgm:pt>
    <dgm:pt modelId="{276E11B5-89CF-482B-A195-A32FCEAED5B9}" type="pres">
      <dgm:prSet presAssocID="{E62867DE-3A51-488D-8379-A49ABC6414FA}" presName="desTx" presStyleLbl="fgAcc1" presStyleIdx="0" presStyleCnt="2">
        <dgm:presLayoutVars>
          <dgm:bulletEnabled val="1"/>
        </dgm:presLayoutVars>
      </dgm:prSet>
      <dgm:spPr>
        <a:prstGeom prst="roundRect">
          <a:avLst>
            <a:gd name="adj" fmla="val 10000"/>
          </a:avLst>
        </a:prstGeom>
      </dgm:spPr>
      <dgm:t>
        <a:bodyPr/>
        <a:lstStyle/>
        <a:p>
          <a:endParaRPr lang="en-US"/>
        </a:p>
      </dgm:t>
    </dgm:pt>
    <dgm:pt modelId="{D94763A6-042E-4540-8D70-9D25D9B762A3}" type="pres">
      <dgm:prSet presAssocID="{FE9CB84A-1D60-4AEF-B93A-1991BC558030}" presName="sibTrans" presStyleLbl="sibTrans2D1" presStyleIdx="0" presStyleCnt="1"/>
      <dgm:spPr>
        <a:prstGeom prst="rightArrow">
          <a:avLst>
            <a:gd name="adj1" fmla="val 60000"/>
            <a:gd name="adj2" fmla="val 50000"/>
          </a:avLst>
        </a:prstGeom>
      </dgm:spPr>
      <dgm:t>
        <a:bodyPr/>
        <a:lstStyle/>
        <a:p>
          <a:endParaRPr lang="en-US"/>
        </a:p>
      </dgm:t>
    </dgm:pt>
    <dgm:pt modelId="{C3AE7050-3A94-4463-B026-25C0FDDDBA8A}" type="pres">
      <dgm:prSet presAssocID="{FE9CB84A-1D60-4AEF-B93A-1991BC558030}" presName="connTx" presStyleLbl="sibTrans2D1" presStyleIdx="0" presStyleCnt="1"/>
      <dgm:spPr/>
      <dgm:t>
        <a:bodyPr/>
        <a:lstStyle/>
        <a:p>
          <a:endParaRPr lang="en-US"/>
        </a:p>
      </dgm:t>
    </dgm:pt>
    <dgm:pt modelId="{2797A1F5-97E0-4372-87E3-4347BD618B5D}" type="pres">
      <dgm:prSet presAssocID="{A4630E03-5299-4F7A-973E-918AE0C15DCE}" presName="composite" presStyleCnt="0"/>
      <dgm:spPr/>
    </dgm:pt>
    <dgm:pt modelId="{15496852-7CBC-4F8D-B977-FC2D2F0DFE3D}" type="pres">
      <dgm:prSet presAssocID="{A4630E03-5299-4F7A-973E-918AE0C15DCE}" presName="parTx" presStyleLbl="node1" presStyleIdx="0" presStyleCnt="2">
        <dgm:presLayoutVars>
          <dgm:chMax val="0"/>
          <dgm:chPref val="0"/>
          <dgm:bulletEnabled val="1"/>
        </dgm:presLayoutVars>
      </dgm:prSet>
      <dgm:spPr>
        <a:prstGeom prst="roundRect">
          <a:avLst>
            <a:gd name="adj" fmla="val 10000"/>
          </a:avLst>
        </a:prstGeom>
      </dgm:spPr>
      <dgm:t>
        <a:bodyPr/>
        <a:lstStyle/>
        <a:p>
          <a:endParaRPr lang="en-US"/>
        </a:p>
      </dgm:t>
    </dgm:pt>
    <dgm:pt modelId="{74F4F75D-0D31-4D76-9594-4CFCE9034D68}" type="pres">
      <dgm:prSet presAssocID="{A4630E03-5299-4F7A-973E-918AE0C15DCE}" presName="parSh" presStyleLbl="node1" presStyleIdx="1" presStyleCnt="2"/>
      <dgm:spPr/>
      <dgm:t>
        <a:bodyPr/>
        <a:lstStyle/>
        <a:p>
          <a:endParaRPr lang="en-US"/>
        </a:p>
      </dgm:t>
    </dgm:pt>
    <dgm:pt modelId="{6705E19C-AF67-41A4-8D7E-160C02F59962}" type="pres">
      <dgm:prSet presAssocID="{A4630E03-5299-4F7A-973E-918AE0C15DCE}" presName="desTx" presStyleLbl="fgAcc1" presStyleIdx="1" presStyleCnt="2">
        <dgm:presLayoutVars>
          <dgm:bulletEnabled val="1"/>
        </dgm:presLayoutVars>
      </dgm:prSet>
      <dgm:spPr>
        <a:prstGeom prst="roundRect">
          <a:avLst>
            <a:gd name="adj" fmla="val 10000"/>
          </a:avLst>
        </a:prstGeom>
      </dgm:spPr>
      <dgm:t>
        <a:bodyPr/>
        <a:lstStyle/>
        <a:p>
          <a:endParaRPr lang="en-US"/>
        </a:p>
      </dgm:t>
    </dgm:pt>
  </dgm:ptLst>
  <dgm:cxnLst>
    <dgm:cxn modelId="{689C0434-DE05-428D-86F7-6C6CDE4A9B70}" srcId="{A4630E03-5299-4F7A-973E-918AE0C15DCE}" destId="{48AC2335-809E-4BEF-9F50-6F28E70790D7}" srcOrd="0" destOrd="0" parTransId="{78DF6A95-5F08-402F-8872-1DB4CC27D761}" sibTransId="{D319051E-1D3D-4F35-BE5D-95F0EEC2BC17}"/>
    <dgm:cxn modelId="{C1D057D0-847C-4D63-B8DA-16BE8993F97A}" srcId="{1B8FFB3E-E2A8-4F81-BAFE-4AF9924506DD}" destId="{E62867DE-3A51-488D-8379-A49ABC6414FA}" srcOrd="0" destOrd="0" parTransId="{A9ED312D-07FC-49F5-A17E-97762DF044C3}" sibTransId="{FE9CB84A-1D60-4AEF-B93A-1991BC558030}"/>
    <dgm:cxn modelId="{403B1548-1D27-45A3-8102-A03D8EC88C5A}" srcId="{E62867DE-3A51-488D-8379-A49ABC6414FA}" destId="{663D9637-FAF5-48B5-A5CC-F7EAC728BBBA}" srcOrd="1" destOrd="0" parTransId="{3B2EC87C-D2C6-4A39-A0BF-50FDDDE98B3D}" sibTransId="{FA162B88-9D63-49E0-9722-F50D2E418C41}"/>
    <dgm:cxn modelId="{18DD51AB-6B6B-44E5-AE2B-17D296EFEC07}" type="presOf" srcId="{E62867DE-3A51-488D-8379-A49ABC6414FA}" destId="{1ED958EA-8C2D-41C8-854E-B471AA52F6A9}" srcOrd="0" destOrd="0" presId="urn:microsoft.com/office/officeart/2005/8/layout/process3"/>
    <dgm:cxn modelId="{4320F304-0D74-4764-9046-05834A0E68BB}" type="presOf" srcId="{FE9CB84A-1D60-4AEF-B93A-1991BC558030}" destId="{C3AE7050-3A94-4463-B026-25C0FDDDBA8A}" srcOrd="1" destOrd="0" presId="urn:microsoft.com/office/officeart/2005/8/layout/process3"/>
    <dgm:cxn modelId="{169317FC-02B0-46EA-9F24-658BB0ED76AD}" srcId="{E62867DE-3A51-488D-8379-A49ABC6414FA}" destId="{D87B70CD-AAF6-4EC8-94A4-E04EADEE9756}" srcOrd="0" destOrd="0" parTransId="{EB44F1FE-668B-4A55-9A3F-3CB85D6D07F6}" sibTransId="{DD638486-4D1A-4E52-A362-63C80689AF6E}"/>
    <dgm:cxn modelId="{E5C059E8-ACFB-4D74-9868-15B6E0AE0B6D}" type="presOf" srcId="{48AC2335-809E-4BEF-9F50-6F28E70790D7}" destId="{6705E19C-AF67-41A4-8D7E-160C02F59962}" srcOrd="0" destOrd="0" presId="urn:microsoft.com/office/officeart/2005/8/layout/process3"/>
    <dgm:cxn modelId="{51D5C57E-803C-43BD-98E8-677D3533006C}" type="presOf" srcId="{FE9CB84A-1D60-4AEF-B93A-1991BC558030}" destId="{D94763A6-042E-4540-8D70-9D25D9B762A3}" srcOrd="0" destOrd="0" presId="urn:microsoft.com/office/officeart/2005/8/layout/process3"/>
    <dgm:cxn modelId="{1288D738-1C52-4D8E-93B8-471BFFAE6300}" type="presOf" srcId="{A4630E03-5299-4F7A-973E-918AE0C15DCE}" destId="{15496852-7CBC-4F8D-B977-FC2D2F0DFE3D}" srcOrd="0" destOrd="0" presId="urn:microsoft.com/office/officeart/2005/8/layout/process3"/>
    <dgm:cxn modelId="{2DDE7017-64AE-4E46-8D9F-5E8108A3B058}" type="presOf" srcId="{E62867DE-3A51-488D-8379-A49ABC6414FA}" destId="{1154EA53-464D-470F-ABFB-BBA1F7F80FF5}" srcOrd="1" destOrd="0" presId="urn:microsoft.com/office/officeart/2005/8/layout/process3"/>
    <dgm:cxn modelId="{58420257-6DA9-4660-8458-10897C1C00CC}" type="presOf" srcId="{1B8FFB3E-E2A8-4F81-BAFE-4AF9924506DD}" destId="{06142339-896B-425A-A9CF-2C65A5F8B578}" srcOrd="0" destOrd="0" presId="urn:microsoft.com/office/officeart/2005/8/layout/process3"/>
    <dgm:cxn modelId="{6194616B-A16F-4B52-A40F-42659D225433}" type="presOf" srcId="{D87B70CD-AAF6-4EC8-94A4-E04EADEE9756}" destId="{276E11B5-89CF-482B-A195-A32FCEAED5B9}" srcOrd="0" destOrd="0" presId="urn:microsoft.com/office/officeart/2005/8/layout/process3"/>
    <dgm:cxn modelId="{C39F37CE-3060-42D5-99B9-AF030EB2D431}" type="presOf" srcId="{A4630E03-5299-4F7A-973E-918AE0C15DCE}" destId="{74F4F75D-0D31-4D76-9594-4CFCE9034D68}" srcOrd="1" destOrd="0" presId="urn:microsoft.com/office/officeart/2005/8/layout/process3"/>
    <dgm:cxn modelId="{849CF02D-F6CD-4936-A09A-8A9A159C7F99}" type="presOf" srcId="{663D9637-FAF5-48B5-A5CC-F7EAC728BBBA}" destId="{276E11B5-89CF-482B-A195-A32FCEAED5B9}" srcOrd="0" destOrd="1" presId="urn:microsoft.com/office/officeart/2005/8/layout/process3"/>
    <dgm:cxn modelId="{CA322748-322E-4EE5-8D65-72DAE77C76D2}" srcId="{1B8FFB3E-E2A8-4F81-BAFE-4AF9924506DD}" destId="{A4630E03-5299-4F7A-973E-918AE0C15DCE}" srcOrd="1" destOrd="0" parTransId="{87963947-D9FA-4173-B82E-028B230F1753}" sibTransId="{BFAB5F58-42E1-41DE-B7AA-67201250CEFF}"/>
    <dgm:cxn modelId="{AECBD07E-B9FF-4F20-AF56-F993A2998DCD}" type="presParOf" srcId="{06142339-896B-425A-A9CF-2C65A5F8B578}" destId="{69CD2656-5DBD-4F82-8412-A886DA760580}" srcOrd="0" destOrd="0" presId="urn:microsoft.com/office/officeart/2005/8/layout/process3"/>
    <dgm:cxn modelId="{E5E8AC2F-6129-434A-96DB-4DDA4B60E01B}" type="presParOf" srcId="{69CD2656-5DBD-4F82-8412-A886DA760580}" destId="{1ED958EA-8C2D-41C8-854E-B471AA52F6A9}" srcOrd="0" destOrd="0" presId="urn:microsoft.com/office/officeart/2005/8/layout/process3"/>
    <dgm:cxn modelId="{7D89B8E0-6837-4291-AC9F-227DF2B3C52F}" type="presParOf" srcId="{69CD2656-5DBD-4F82-8412-A886DA760580}" destId="{1154EA53-464D-470F-ABFB-BBA1F7F80FF5}" srcOrd="1" destOrd="0" presId="urn:microsoft.com/office/officeart/2005/8/layout/process3"/>
    <dgm:cxn modelId="{B04E4054-26BD-489F-B5BC-9ED6A51CB38A}" type="presParOf" srcId="{69CD2656-5DBD-4F82-8412-A886DA760580}" destId="{276E11B5-89CF-482B-A195-A32FCEAED5B9}" srcOrd="2" destOrd="0" presId="urn:microsoft.com/office/officeart/2005/8/layout/process3"/>
    <dgm:cxn modelId="{E3DB448F-F143-47A5-966C-7389D78B2383}" type="presParOf" srcId="{06142339-896B-425A-A9CF-2C65A5F8B578}" destId="{D94763A6-042E-4540-8D70-9D25D9B762A3}" srcOrd="1" destOrd="0" presId="urn:microsoft.com/office/officeart/2005/8/layout/process3"/>
    <dgm:cxn modelId="{546F55F0-C4D0-428B-B026-D8774938DED9}" type="presParOf" srcId="{D94763A6-042E-4540-8D70-9D25D9B762A3}" destId="{C3AE7050-3A94-4463-B026-25C0FDDDBA8A}" srcOrd="0" destOrd="0" presId="urn:microsoft.com/office/officeart/2005/8/layout/process3"/>
    <dgm:cxn modelId="{66A25F26-FA68-4A3B-8655-9713AF48D39C}" type="presParOf" srcId="{06142339-896B-425A-A9CF-2C65A5F8B578}" destId="{2797A1F5-97E0-4372-87E3-4347BD618B5D}" srcOrd="2" destOrd="0" presId="urn:microsoft.com/office/officeart/2005/8/layout/process3"/>
    <dgm:cxn modelId="{39E07525-E2EB-4F6F-B8BE-5CDFD789D508}" type="presParOf" srcId="{2797A1F5-97E0-4372-87E3-4347BD618B5D}" destId="{15496852-7CBC-4F8D-B977-FC2D2F0DFE3D}" srcOrd="0" destOrd="0" presId="urn:microsoft.com/office/officeart/2005/8/layout/process3"/>
    <dgm:cxn modelId="{BF2044C4-DF93-464B-A056-EC7E215AA24E}" type="presParOf" srcId="{2797A1F5-97E0-4372-87E3-4347BD618B5D}" destId="{74F4F75D-0D31-4D76-9594-4CFCE9034D68}" srcOrd="1" destOrd="0" presId="urn:microsoft.com/office/officeart/2005/8/layout/process3"/>
    <dgm:cxn modelId="{FD3F2D5C-E26F-4D67-A04C-E82FAF7D6D3E}" type="presParOf" srcId="{2797A1F5-97E0-4372-87E3-4347BD618B5D}" destId="{6705E19C-AF67-41A4-8D7E-160C02F5996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C77312-1957-434D-B102-471E9DF1790C}" type="doc">
      <dgm:prSet loTypeId="urn:microsoft.com/office/officeart/2005/8/layout/arrow2" loCatId="process" qsTypeId="urn:microsoft.com/office/officeart/2005/8/quickstyle/simple1" qsCatId="simple" csTypeId="urn:microsoft.com/office/officeart/2005/8/colors/accent1_2" csCatId="accent1" phldr="1"/>
      <dgm:spPr/>
    </dgm:pt>
    <dgm:pt modelId="{48A3D855-96A4-4990-A51C-DEEEBA1C64CF}">
      <dgm:prSet phldrT="[Text]" custT="1"/>
      <dgm:spPr/>
      <dgm:t>
        <a:bodyPr/>
        <a:lstStyle/>
        <a:p>
          <a:r>
            <a:rPr lang="en-US" sz="1400" b="1" dirty="0"/>
            <a:t>2015 </a:t>
          </a:r>
          <a:endParaRPr lang="en-US" sz="1400" b="1" dirty="0" smtClean="0"/>
        </a:p>
        <a:p>
          <a:r>
            <a:rPr lang="en-US" sz="1400" b="1" dirty="0" smtClean="0"/>
            <a:t>Ed </a:t>
          </a:r>
          <a:r>
            <a:rPr lang="en-US" sz="1400" b="1" dirty="0"/>
            <a:t>Master Plan goal on Governance</a:t>
          </a:r>
        </a:p>
      </dgm:t>
    </dgm:pt>
    <dgm:pt modelId="{2A77B8DE-2468-4BEF-B895-8A9252382B05}" type="parTrans" cxnId="{7C48128F-A3C1-4881-B9AE-9D73959E2861}">
      <dgm:prSet/>
      <dgm:spPr/>
      <dgm:t>
        <a:bodyPr/>
        <a:lstStyle/>
        <a:p>
          <a:endParaRPr lang="en-US"/>
        </a:p>
      </dgm:t>
    </dgm:pt>
    <dgm:pt modelId="{E6662D2B-3E06-4865-A88E-77C71C1FD330}" type="sibTrans" cxnId="{7C48128F-A3C1-4881-B9AE-9D73959E2861}">
      <dgm:prSet/>
      <dgm:spPr/>
      <dgm:t>
        <a:bodyPr/>
        <a:lstStyle/>
        <a:p>
          <a:endParaRPr lang="en-US"/>
        </a:p>
      </dgm:t>
    </dgm:pt>
    <dgm:pt modelId="{749E8118-4284-4DBD-A11F-8241F080FDBA}">
      <dgm:prSet phldrT="[Text]" custT="1"/>
      <dgm:spPr/>
      <dgm:t>
        <a:bodyPr/>
        <a:lstStyle/>
        <a:p>
          <a:r>
            <a:rPr lang="en-US" sz="1400" b="1" dirty="0"/>
            <a:t>Spring 2016 Governance Structure Survey Discussions</a:t>
          </a:r>
        </a:p>
      </dgm:t>
    </dgm:pt>
    <dgm:pt modelId="{7A6E159C-9FF2-4D41-AD65-2C74A5FCD80B}" type="parTrans" cxnId="{BDD44F53-C8C2-43A6-BC5F-546F4466289E}">
      <dgm:prSet/>
      <dgm:spPr/>
      <dgm:t>
        <a:bodyPr/>
        <a:lstStyle/>
        <a:p>
          <a:endParaRPr lang="en-US"/>
        </a:p>
      </dgm:t>
    </dgm:pt>
    <dgm:pt modelId="{EBE48F10-3181-489E-9CF2-6DC9DF0EA7A6}" type="sibTrans" cxnId="{BDD44F53-C8C2-43A6-BC5F-546F4466289E}">
      <dgm:prSet/>
      <dgm:spPr/>
      <dgm:t>
        <a:bodyPr/>
        <a:lstStyle/>
        <a:p>
          <a:endParaRPr lang="en-US"/>
        </a:p>
      </dgm:t>
    </dgm:pt>
    <dgm:pt modelId="{FF7517CD-B884-4950-8906-2F5935BF7155}">
      <dgm:prSet phldrT="[Text]" custT="1"/>
      <dgm:spPr/>
      <dgm:t>
        <a:bodyPr/>
        <a:lstStyle/>
        <a:p>
          <a:r>
            <a:rPr lang="en-US" sz="1400" b="1" dirty="0"/>
            <a:t>Fall 2016 Accreditation Summit led to Quality Focused Essay Topic on Governance</a:t>
          </a:r>
        </a:p>
      </dgm:t>
    </dgm:pt>
    <dgm:pt modelId="{5788D28A-F147-4B7C-9B27-8945F343846E}" type="parTrans" cxnId="{C2850C9C-A4F0-4F0E-9F73-CD43EB3CF0B1}">
      <dgm:prSet/>
      <dgm:spPr/>
      <dgm:t>
        <a:bodyPr/>
        <a:lstStyle/>
        <a:p>
          <a:endParaRPr lang="en-US"/>
        </a:p>
      </dgm:t>
    </dgm:pt>
    <dgm:pt modelId="{12CE92B6-6070-4213-858E-0058F94AE5FF}" type="sibTrans" cxnId="{C2850C9C-A4F0-4F0E-9F73-CD43EB3CF0B1}">
      <dgm:prSet/>
      <dgm:spPr/>
      <dgm:t>
        <a:bodyPr/>
        <a:lstStyle/>
        <a:p>
          <a:endParaRPr lang="en-US"/>
        </a:p>
      </dgm:t>
    </dgm:pt>
    <dgm:pt modelId="{99E5CBF3-8CE4-4C92-B925-3706273B39DC}">
      <dgm:prSet phldrT="[Text]" custT="1"/>
      <dgm:spPr/>
      <dgm:t>
        <a:bodyPr/>
        <a:lstStyle/>
        <a:p>
          <a:r>
            <a:rPr lang="en-US" sz="1400" b="1" dirty="0" smtClean="0"/>
            <a:t>Sept 2017 </a:t>
          </a:r>
          <a:r>
            <a:rPr lang="en-US" sz="1400" b="1" dirty="0"/>
            <a:t>Governance Retreat discussed need for new system</a:t>
          </a:r>
        </a:p>
      </dgm:t>
    </dgm:pt>
    <dgm:pt modelId="{E1C48255-7381-4F6D-BCD8-23D8B2BCD899}" type="parTrans" cxnId="{5C07B997-3632-4F67-AF48-101230853C2D}">
      <dgm:prSet/>
      <dgm:spPr/>
      <dgm:t>
        <a:bodyPr/>
        <a:lstStyle/>
        <a:p>
          <a:endParaRPr lang="en-US"/>
        </a:p>
      </dgm:t>
    </dgm:pt>
    <dgm:pt modelId="{5AD24F07-FD7E-4182-B780-319A723D86AA}" type="sibTrans" cxnId="{5C07B997-3632-4F67-AF48-101230853C2D}">
      <dgm:prSet/>
      <dgm:spPr/>
      <dgm:t>
        <a:bodyPr/>
        <a:lstStyle/>
        <a:p>
          <a:endParaRPr lang="en-US"/>
        </a:p>
      </dgm:t>
    </dgm:pt>
    <dgm:pt modelId="{2FE92C74-A1C2-4946-860B-D91A331CFEB7}">
      <dgm:prSet phldrT="[Text]" custT="1"/>
      <dgm:spPr/>
      <dgm:t>
        <a:bodyPr/>
        <a:lstStyle/>
        <a:p>
          <a:r>
            <a:rPr lang="en-US" sz="1400" b="1" dirty="0"/>
            <a:t>2017-18 Governance Redesign Leadership Council </a:t>
          </a:r>
          <a:r>
            <a:rPr lang="en-US" sz="1400" b="1" dirty="0" smtClean="0"/>
            <a:t>recommends </a:t>
          </a:r>
          <a:r>
            <a:rPr lang="en-US" sz="1400" b="1" dirty="0"/>
            <a:t>to </a:t>
          </a:r>
          <a:r>
            <a:rPr lang="en-US" sz="1400" b="1" dirty="0" err="1"/>
            <a:t>PaRC</a:t>
          </a:r>
          <a:endParaRPr lang="en-US" sz="1400" b="1" dirty="0"/>
        </a:p>
      </dgm:t>
    </dgm:pt>
    <dgm:pt modelId="{344D461B-7104-4233-BB37-51F18500A08E}" type="parTrans" cxnId="{97F8E572-1C27-4B4B-8147-60BD2E4585A8}">
      <dgm:prSet/>
      <dgm:spPr/>
      <dgm:t>
        <a:bodyPr/>
        <a:lstStyle/>
        <a:p>
          <a:endParaRPr lang="en-US"/>
        </a:p>
      </dgm:t>
    </dgm:pt>
    <dgm:pt modelId="{FF7DEAC6-CA5E-4D15-B999-4444F0465AEC}" type="sibTrans" cxnId="{97F8E572-1C27-4B4B-8147-60BD2E4585A8}">
      <dgm:prSet/>
      <dgm:spPr/>
      <dgm:t>
        <a:bodyPr/>
        <a:lstStyle/>
        <a:p>
          <a:endParaRPr lang="en-US"/>
        </a:p>
      </dgm:t>
    </dgm:pt>
    <dgm:pt modelId="{CA428D95-8D06-4077-844C-E808F92457F1}" type="pres">
      <dgm:prSet presAssocID="{23C77312-1957-434D-B102-471E9DF1790C}" presName="arrowDiagram" presStyleCnt="0">
        <dgm:presLayoutVars>
          <dgm:chMax val="5"/>
          <dgm:dir/>
          <dgm:resizeHandles val="exact"/>
        </dgm:presLayoutVars>
      </dgm:prSet>
      <dgm:spPr/>
    </dgm:pt>
    <dgm:pt modelId="{75E0B7EB-90EC-4616-96A0-402DCA988F70}" type="pres">
      <dgm:prSet presAssocID="{23C77312-1957-434D-B102-471E9DF1790C}" presName="arrow" presStyleLbl="bgShp" presStyleIdx="0" presStyleCnt="1"/>
      <dgm:spPr/>
    </dgm:pt>
    <dgm:pt modelId="{3442B6D6-26CE-4369-B03F-98A0C41BA201}" type="pres">
      <dgm:prSet presAssocID="{23C77312-1957-434D-B102-471E9DF1790C}" presName="arrowDiagram5" presStyleCnt="0"/>
      <dgm:spPr/>
    </dgm:pt>
    <dgm:pt modelId="{3F770C73-61D1-4333-A7FB-82CD293350B2}" type="pres">
      <dgm:prSet presAssocID="{48A3D855-96A4-4990-A51C-DEEEBA1C64CF}" presName="bullet5a" presStyleLbl="node1" presStyleIdx="0" presStyleCnt="5"/>
      <dgm:spPr/>
    </dgm:pt>
    <dgm:pt modelId="{C1F5FBCA-2E99-4B5C-B6D6-AB9FB4150153}" type="pres">
      <dgm:prSet presAssocID="{48A3D855-96A4-4990-A51C-DEEEBA1C64CF}" presName="textBox5a" presStyleLbl="revTx" presStyleIdx="0" presStyleCnt="5" custScaleX="126233" custLinFactNeighborX="21571" custLinFactNeighborY="0">
        <dgm:presLayoutVars>
          <dgm:bulletEnabled val="1"/>
        </dgm:presLayoutVars>
      </dgm:prSet>
      <dgm:spPr/>
      <dgm:t>
        <a:bodyPr/>
        <a:lstStyle/>
        <a:p>
          <a:endParaRPr lang="en-US"/>
        </a:p>
      </dgm:t>
    </dgm:pt>
    <dgm:pt modelId="{17271CA6-782D-42EF-808D-D85080CABBCF}" type="pres">
      <dgm:prSet presAssocID="{749E8118-4284-4DBD-A11F-8241F080FDBA}" presName="bullet5b" presStyleLbl="node1" presStyleIdx="1" presStyleCnt="5"/>
      <dgm:spPr/>
    </dgm:pt>
    <dgm:pt modelId="{93435E65-6F4A-4B03-A0EE-0D5E6140CF85}" type="pres">
      <dgm:prSet presAssocID="{749E8118-4284-4DBD-A11F-8241F080FDBA}" presName="textBox5b" presStyleLbl="revTx" presStyleIdx="1" presStyleCnt="5">
        <dgm:presLayoutVars>
          <dgm:bulletEnabled val="1"/>
        </dgm:presLayoutVars>
      </dgm:prSet>
      <dgm:spPr/>
      <dgm:t>
        <a:bodyPr/>
        <a:lstStyle/>
        <a:p>
          <a:endParaRPr lang="en-US"/>
        </a:p>
      </dgm:t>
    </dgm:pt>
    <dgm:pt modelId="{F692C64F-85DA-49A0-A8C4-0F5CA98CE6E2}" type="pres">
      <dgm:prSet presAssocID="{FF7517CD-B884-4950-8906-2F5935BF7155}" presName="bullet5c" presStyleLbl="node1" presStyleIdx="2" presStyleCnt="5"/>
      <dgm:spPr/>
    </dgm:pt>
    <dgm:pt modelId="{1C00ACF7-9049-4866-9755-43FC9A54F8A5}" type="pres">
      <dgm:prSet presAssocID="{FF7517CD-B884-4950-8906-2F5935BF7155}" presName="textBox5c" presStyleLbl="revTx" presStyleIdx="2" presStyleCnt="5">
        <dgm:presLayoutVars>
          <dgm:bulletEnabled val="1"/>
        </dgm:presLayoutVars>
      </dgm:prSet>
      <dgm:spPr/>
      <dgm:t>
        <a:bodyPr/>
        <a:lstStyle/>
        <a:p>
          <a:endParaRPr lang="en-US"/>
        </a:p>
      </dgm:t>
    </dgm:pt>
    <dgm:pt modelId="{7CA74757-AB69-4126-81A8-66AA1834044B}" type="pres">
      <dgm:prSet presAssocID="{99E5CBF3-8CE4-4C92-B925-3706273B39DC}" presName="bullet5d" presStyleLbl="node1" presStyleIdx="3" presStyleCnt="5"/>
      <dgm:spPr/>
    </dgm:pt>
    <dgm:pt modelId="{F9C48843-EF46-46C5-A659-C9D029149CFE}" type="pres">
      <dgm:prSet presAssocID="{99E5CBF3-8CE4-4C92-B925-3706273B39DC}" presName="textBox5d" presStyleLbl="revTx" presStyleIdx="3" presStyleCnt="5">
        <dgm:presLayoutVars>
          <dgm:bulletEnabled val="1"/>
        </dgm:presLayoutVars>
      </dgm:prSet>
      <dgm:spPr/>
      <dgm:t>
        <a:bodyPr/>
        <a:lstStyle/>
        <a:p>
          <a:endParaRPr lang="en-US"/>
        </a:p>
      </dgm:t>
    </dgm:pt>
    <dgm:pt modelId="{74C16A8A-5F14-45C3-AE20-1E21FBA6C4F8}" type="pres">
      <dgm:prSet presAssocID="{2FE92C74-A1C2-4946-860B-D91A331CFEB7}" presName="bullet5e" presStyleLbl="node1" presStyleIdx="4" presStyleCnt="5"/>
      <dgm:spPr/>
    </dgm:pt>
    <dgm:pt modelId="{6EB878C3-1DC4-421D-A0A7-B8BFEC6206FB}" type="pres">
      <dgm:prSet presAssocID="{2FE92C74-A1C2-4946-860B-D91A331CFEB7}" presName="textBox5e" presStyleLbl="revTx" presStyleIdx="4" presStyleCnt="5" custScaleX="107492" custLinFactNeighborX="17718" custLinFactNeighborY="1893">
        <dgm:presLayoutVars>
          <dgm:bulletEnabled val="1"/>
        </dgm:presLayoutVars>
      </dgm:prSet>
      <dgm:spPr/>
      <dgm:t>
        <a:bodyPr/>
        <a:lstStyle/>
        <a:p>
          <a:endParaRPr lang="en-US"/>
        </a:p>
      </dgm:t>
    </dgm:pt>
  </dgm:ptLst>
  <dgm:cxnLst>
    <dgm:cxn modelId="{7C48128F-A3C1-4881-B9AE-9D73959E2861}" srcId="{23C77312-1957-434D-B102-471E9DF1790C}" destId="{48A3D855-96A4-4990-A51C-DEEEBA1C64CF}" srcOrd="0" destOrd="0" parTransId="{2A77B8DE-2468-4BEF-B895-8A9252382B05}" sibTransId="{E6662D2B-3E06-4865-A88E-77C71C1FD330}"/>
    <dgm:cxn modelId="{E52EB3FF-D6C4-4E8E-A16A-C620E7506E63}" type="presOf" srcId="{23C77312-1957-434D-B102-471E9DF1790C}" destId="{CA428D95-8D06-4077-844C-E808F92457F1}" srcOrd="0" destOrd="0" presId="urn:microsoft.com/office/officeart/2005/8/layout/arrow2"/>
    <dgm:cxn modelId="{C2850C9C-A4F0-4F0E-9F73-CD43EB3CF0B1}" srcId="{23C77312-1957-434D-B102-471E9DF1790C}" destId="{FF7517CD-B884-4950-8906-2F5935BF7155}" srcOrd="2" destOrd="0" parTransId="{5788D28A-F147-4B7C-9B27-8945F343846E}" sibTransId="{12CE92B6-6070-4213-858E-0058F94AE5FF}"/>
    <dgm:cxn modelId="{575E9372-25B5-4A38-A989-D1A4B6A27490}" type="presOf" srcId="{2FE92C74-A1C2-4946-860B-D91A331CFEB7}" destId="{6EB878C3-1DC4-421D-A0A7-B8BFEC6206FB}" srcOrd="0" destOrd="0" presId="urn:microsoft.com/office/officeart/2005/8/layout/arrow2"/>
    <dgm:cxn modelId="{5C07B997-3632-4F67-AF48-101230853C2D}" srcId="{23C77312-1957-434D-B102-471E9DF1790C}" destId="{99E5CBF3-8CE4-4C92-B925-3706273B39DC}" srcOrd="3" destOrd="0" parTransId="{E1C48255-7381-4F6D-BCD8-23D8B2BCD899}" sibTransId="{5AD24F07-FD7E-4182-B780-319A723D86AA}"/>
    <dgm:cxn modelId="{43684195-1FD9-494C-9333-06FA6B6DE94F}" type="presOf" srcId="{FF7517CD-B884-4950-8906-2F5935BF7155}" destId="{1C00ACF7-9049-4866-9755-43FC9A54F8A5}" srcOrd="0" destOrd="0" presId="urn:microsoft.com/office/officeart/2005/8/layout/arrow2"/>
    <dgm:cxn modelId="{20B929E6-2F41-4FAF-BA36-B50354373E3B}" type="presOf" srcId="{48A3D855-96A4-4990-A51C-DEEEBA1C64CF}" destId="{C1F5FBCA-2E99-4B5C-B6D6-AB9FB4150153}" srcOrd="0" destOrd="0" presId="urn:microsoft.com/office/officeart/2005/8/layout/arrow2"/>
    <dgm:cxn modelId="{222F2AF2-5F61-4FFD-A970-E6DEA0B935CE}" type="presOf" srcId="{99E5CBF3-8CE4-4C92-B925-3706273B39DC}" destId="{F9C48843-EF46-46C5-A659-C9D029149CFE}" srcOrd="0" destOrd="0" presId="urn:microsoft.com/office/officeart/2005/8/layout/arrow2"/>
    <dgm:cxn modelId="{BDD44F53-C8C2-43A6-BC5F-546F4466289E}" srcId="{23C77312-1957-434D-B102-471E9DF1790C}" destId="{749E8118-4284-4DBD-A11F-8241F080FDBA}" srcOrd="1" destOrd="0" parTransId="{7A6E159C-9FF2-4D41-AD65-2C74A5FCD80B}" sibTransId="{EBE48F10-3181-489E-9CF2-6DC9DF0EA7A6}"/>
    <dgm:cxn modelId="{5E3EAC98-BE8A-455C-929A-FE4A3ED0B544}" type="presOf" srcId="{749E8118-4284-4DBD-A11F-8241F080FDBA}" destId="{93435E65-6F4A-4B03-A0EE-0D5E6140CF85}" srcOrd="0" destOrd="0" presId="urn:microsoft.com/office/officeart/2005/8/layout/arrow2"/>
    <dgm:cxn modelId="{97F8E572-1C27-4B4B-8147-60BD2E4585A8}" srcId="{23C77312-1957-434D-B102-471E9DF1790C}" destId="{2FE92C74-A1C2-4946-860B-D91A331CFEB7}" srcOrd="4" destOrd="0" parTransId="{344D461B-7104-4233-BB37-51F18500A08E}" sibTransId="{FF7DEAC6-CA5E-4D15-B999-4444F0465AEC}"/>
    <dgm:cxn modelId="{ADFD9903-40D7-40C9-8C04-1DBDE691169D}" type="presParOf" srcId="{CA428D95-8D06-4077-844C-E808F92457F1}" destId="{75E0B7EB-90EC-4616-96A0-402DCA988F70}" srcOrd="0" destOrd="0" presId="urn:microsoft.com/office/officeart/2005/8/layout/arrow2"/>
    <dgm:cxn modelId="{CCB938C0-FB49-4416-ADEF-72B83F400A94}" type="presParOf" srcId="{CA428D95-8D06-4077-844C-E808F92457F1}" destId="{3442B6D6-26CE-4369-B03F-98A0C41BA201}" srcOrd="1" destOrd="0" presId="urn:microsoft.com/office/officeart/2005/8/layout/arrow2"/>
    <dgm:cxn modelId="{E76805DC-9308-41A3-B76A-680AF146B61E}" type="presParOf" srcId="{3442B6D6-26CE-4369-B03F-98A0C41BA201}" destId="{3F770C73-61D1-4333-A7FB-82CD293350B2}" srcOrd="0" destOrd="0" presId="urn:microsoft.com/office/officeart/2005/8/layout/arrow2"/>
    <dgm:cxn modelId="{216EA559-4353-4547-A245-6072CB98E8F7}" type="presParOf" srcId="{3442B6D6-26CE-4369-B03F-98A0C41BA201}" destId="{C1F5FBCA-2E99-4B5C-B6D6-AB9FB4150153}" srcOrd="1" destOrd="0" presId="urn:microsoft.com/office/officeart/2005/8/layout/arrow2"/>
    <dgm:cxn modelId="{C150549D-3C72-45FC-BB4F-C62E060F14BA}" type="presParOf" srcId="{3442B6D6-26CE-4369-B03F-98A0C41BA201}" destId="{17271CA6-782D-42EF-808D-D85080CABBCF}" srcOrd="2" destOrd="0" presId="urn:microsoft.com/office/officeart/2005/8/layout/arrow2"/>
    <dgm:cxn modelId="{F8A93FA2-3861-4714-8B99-C29882171055}" type="presParOf" srcId="{3442B6D6-26CE-4369-B03F-98A0C41BA201}" destId="{93435E65-6F4A-4B03-A0EE-0D5E6140CF85}" srcOrd="3" destOrd="0" presId="urn:microsoft.com/office/officeart/2005/8/layout/arrow2"/>
    <dgm:cxn modelId="{1E85E4BF-DD61-48DF-AD4E-6F4F89EC8A45}" type="presParOf" srcId="{3442B6D6-26CE-4369-B03F-98A0C41BA201}" destId="{F692C64F-85DA-49A0-A8C4-0F5CA98CE6E2}" srcOrd="4" destOrd="0" presId="urn:microsoft.com/office/officeart/2005/8/layout/arrow2"/>
    <dgm:cxn modelId="{45B63461-9EC0-4A54-A7F7-1964F43FC909}" type="presParOf" srcId="{3442B6D6-26CE-4369-B03F-98A0C41BA201}" destId="{1C00ACF7-9049-4866-9755-43FC9A54F8A5}" srcOrd="5" destOrd="0" presId="urn:microsoft.com/office/officeart/2005/8/layout/arrow2"/>
    <dgm:cxn modelId="{215119CA-57B0-49A2-9973-9F180317C2E1}" type="presParOf" srcId="{3442B6D6-26CE-4369-B03F-98A0C41BA201}" destId="{7CA74757-AB69-4126-81A8-66AA1834044B}" srcOrd="6" destOrd="0" presId="urn:microsoft.com/office/officeart/2005/8/layout/arrow2"/>
    <dgm:cxn modelId="{DA4904A4-02D5-40B8-8508-AE36ECECB8A8}" type="presParOf" srcId="{3442B6D6-26CE-4369-B03F-98A0C41BA201}" destId="{F9C48843-EF46-46C5-A659-C9D029149CFE}" srcOrd="7" destOrd="0" presId="urn:microsoft.com/office/officeart/2005/8/layout/arrow2"/>
    <dgm:cxn modelId="{F8FD5808-106B-4960-B061-900202B64F29}" type="presParOf" srcId="{3442B6D6-26CE-4369-B03F-98A0C41BA201}" destId="{74C16A8A-5F14-45C3-AE20-1E21FBA6C4F8}" srcOrd="8" destOrd="0" presId="urn:microsoft.com/office/officeart/2005/8/layout/arrow2"/>
    <dgm:cxn modelId="{9714F8B4-A1DC-408D-B56D-5B5752E2A2E9}" type="presParOf" srcId="{3442B6D6-26CE-4369-B03F-98A0C41BA201}" destId="{6EB878C3-1DC4-421D-A0A7-B8BFEC6206F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4EA53-464D-470F-ABFB-BBA1F7F80FF5}">
      <dsp:nvSpPr>
        <dsp:cNvPr id="0" name=""/>
        <dsp:cNvSpPr/>
      </dsp:nvSpPr>
      <dsp:spPr>
        <a:xfrm>
          <a:off x="3358" y="358993"/>
          <a:ext cx="2883250" cy="1382400"/>
        </a:xfrm>
        <a:prstGeom prst="roundRect">
          <a:avLst>
            <a:gd name="adj" fmla="val 10000"/>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en-US" sz="3200" kern="1200" dirty="0">
              <a:solidFill>
                <a:sysClr val="window" lastClr="FFFFFF"/>
              </a:solidFill>
              <a:latin typeface="Calibri"/>
              <a:ea typeface="+mn-ea"/>
              <a:cs typeface="+mn-cs"/>
            </a:rPr>
            <a:t>Spring</a:t>
          </a:r>
        </a:p>
      </dsp:txBody>
      <dsp:txXfrm>
        <a:off x="30351" y="385986"/>
        <a:ext cx="2829264" cy="867614"/>
      </dsp:txXfrm>
    </dsp:sp>
    <dsp:sp modelId="{276E11B5-89CF-482B-A195-A32FCEAED5B9}">
      <dsp:nvSpPr>
        <dsp:cNvPr id="0" name=""/>
        <dsp:cNvSpPr/>
      </dsp:nvSpPr>
      <dsp:spPr>
        <a:xfrm>
          <a:off x="593904" y="1280593"/>
          <a:ext cx="2883250" cy="2476800"/>
        </a:xfrm>
        <a:prstGeom prst="roundRect">
          <a:avLst>
            <a:gd name="adj" fmla="val 10000"/>
          </a:avLst>
        </a:prstGeom>
        <a:solidFill>
          <a:sysClr val="window" lastClr="FFFFFF">
            <a:alpha val="90000"/>
            <a:hueOff val="0"/>
            <a:satOff val="0"/>
            <a:lumOff val="0"/>
            <a:alphaOff val="0"/>
          </a:sys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ysClr val="windowText" lastClr="000000">
                  <a:hueOff val="0"/>
                  <a:satOff val="0"/>
                  <a:lumOff val="0"/>
                  <a:alphaOff val="0"/>
                </a:sysClr>
              </a:solidFill>
              <a:latin typeface="Calibri"/>
              <a:ea typeface="+mn-ea"/>
              <a:cs typeface="+mn-cs"/>
            </a:rPr>
            <a:t>Finalize </a:t>
          </a:r>
          <a:r>
            <a:rPr lang="en-US" sz="3200" kern="1200" dirty="0" smtClean="0">
              <a:solidFill>
                <a:sysClr val="windowText" lastClr="000000">
                  <a:hueOff val="0"/>
                  <a:satOff val="0"/>
                  <a:lumOff val="0"/>
                  <a:alphaOff val="0"/>
                </a:sysClr>
              </a:solidFill>
              <a:latin typeface="Calibri"/>
              <a:ea typeface="+mn-ea"/>
              <a:cs typeface="+mn-cs"/>
            </a:rPr>
            <a:t>Proposal</a:t>
          </a:r>
          <a:endParaRPr lang="en-US" sz="3200" kern="1200" dirty="0">
            <a:solidFill>
              <a:sysClr val="windowText" lastClr="000000">
                <a:hueOff val="0"/>
                <a:satOff val="0"/>
                <a:lumOff val="0"/>
                <a:alphaOff val="0"/>
              </a:sysClr>
            </a:solidFill>
            <a:latin typeface="Calibri"/>
            <a:ea typeface="+mn-ea"/>
            <a:cs typeface="+mn-cs"/>
          </a:endParaRPr>
        </a:p>
        <a:p>
          <a:pPr marL="285750" lvl="1" indent="-285750" algn="l" defTabSz="1422400">
            <a:lnSpc>
              <a:spcPct val="90000"/>
            </a:lnSpc>
            <a:spcBef>
              <a:spcPct val="0"/>
            </a:spcBef>
            <a:spcAft>
              <a:spcPct val="15000"/>
            </a:spcAft>
            <a:buChar char="••"/>
          </a:pPr>
          <a:r>
            <a:rPr lang="en-US" sz="3200" kern="1200" dirty="0" smtClean="0">
              <a:solidFill>
                <a:sysClr val="windowText" lastClr="000000">
                  <a:hueOff val="0"/>
                  <a:satOff val="0"/>
                  <a:lumOff val="0"/>
                  <a:alphaOff val="0"/>
                </a:sysClr>
              </a:solidFill>
              <a:latin typeface="Calibri"/>
              <a:ea typeface="+mn-ea"/>
              <a:cs typeface="+mn-cs"/>
            </a:rPr>
            <a:t>Facilitator Training</a:t>
          </a:r>
          <a:endParaRPr lang="en-US" sz="3200" kern="1200" dirty="0">
            <a:solidFill>
              <a:sysClr val="windowText" lastClr="000000">
                <a:hueOff val="0"/>
                <a:satOff val="0"/>
                <a:lumOff val="0"/>
                <a:alphaOff val="0"/>
              </a:sysClr>
            </a:solidFill>
            <a:latin typeface="Calibri"/>
            <a:ea typeface="+mn-ea"/>
            <a:cs typeface="+mn-cs"/>
          </a:endParaRPr>
        </a:p>
      </dsp:txBody>
      <dsp:txXfrm>
        <a:off x="666447" y="1353136"/>
        <a:ext cx="2738164" cy="2331714"/>
      </dsp:txXfrm>
    </dsp:sp>
    <dsp:sp modelId="{D94763A6-042E-4540-8D70-9D25D9B762A3}">
      <dsp:nvSpPr>
        <dsp:cNvPr id="0" name=""/>
        <dsp:cNvSpPr/>
      </dsp:nvSpPr>
      <dsp:spPr>
        <a:xfrm>
          <a:off x="3323699" y="460870"/>
          <a:ext cx="926631" cy="717845"/>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solidFill>
              <a:sysClr val="window" lastClr="FFFFFF"/>
            </a:solidFill>
            <a:latin typeface="Calibri"/>
            <a:ea typeface="+mn-ea"/>
            <a:cs typeface="+mn-cs"/>
          </a:endParaRPr>
        </a:p>
      </dsp:txBody>
      <dsp:txXfrm>
        <a:off x="3323699" y="604439"/>
        <a:ext cx="711278" cy="430707"/>
      </dsp:txXfrm>
    </dsp:sp>
    <dsp:sp modelId="{74F4F75D-0D31-4D76-9594-4CFCE9034D68}">
      <dsp:nvSpPr>
        <dsp:cNvPr id="0" name=""/>
        <dsp:cNvSpPr/>
      </dsp:nvSpPr>
      <dsp:spPr>
        <a:xfrm>
          <a:off x="4634970" y="358993"/>
          <a:ext cx="2883250" cy="1382400"/>
        </a:xfrm>
        <a:prstGeom prst="roundRect">
          <a:avLst>
            <a:gd name="adj" fmla="val 10000"/>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en-US" sz="3200" kern="1200">
              <a:solidFill>
                <a:sysClr val="window" lastClr="FFFFFF"/>
              </a:solidFill>
              <a:latin typeface="Calibri"/>
              <a:ea typeface="+mn-ea"/>
              <a:cs typeface="+mn-cs"/>
            </a:rPr>
            <a:t>Fall 2018</a:t>
          </a:r>
        </a:p>
      </dsp:txBody>
      <dsp:txXfrm>
        <a:off x="4661963" y="385986"/>
        <a:ext cx="2829264" cy="867614"/>
      </dsp:txXfrm>
    </dsp:sp>
    <dsp:sp modelId="{6705E19C-AF67-41A4-8D7E-160C02F59962}">
      <dsp:nvSpPr>
        <dsp:cNvPr id="0" name=""/>
        <dsp:cNvSpPr/>
      </dsp:nvSpPr>
      <dsp:spPr>
        <a:xfrm>
          <a:off x="5225515" y="1280593"/>
          <a:ext cx="2883250" cy="2476800"/>
        </a:xfrm>
        <a:prstGeom prst="roundRect">
          <a:avLst>
            <a:gd name="adj" fmla="val 10000"/>
          </a:avLst>
        </a:prstGeom>
        <a:solidFill>
          <a:sysClr val="window" lastClr="FFFFFF">
            <a:alpha val="90000"/>
            <a:hueOff val="0"/>
            <a:satOff val="0"/>
            <a:lumOff val="0"/>
            <a:alphaOff val="0"/>
          </a:sys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ysClr val="windowText" lastClr="000000">
                  <a:hueOff val="0"/>
                  <a:satOff val="0"/>
                  <a:lumOff val="0"/>
                  <a:alphaOff val="0"/>
                </a:sysClr>
              </a:solidFill>
              <a:latin typeface="Calibri"/>
              <a:ea typeface="+mn-ea"/>
              <a:cs typeface="+mn-cs"/>
            </a:rPr>
            <a:t>Implement at Governance </a:t>
          </a:r>
          <a:r>
            <a:rPr lang="en-US" sz="3200" kern="1200" dirty="0" smtClean="0">
              <a:solidFill>
                <a:sysClr val="windowText" lastClr="000000">
                  <a:hueOff val="0"/>
                  <a:satOff val="0"/>
                  <a:lumOff val="0"/>
                  <a:alphaOff val="0"/>
                </a:sysClr>
              </a:solidFill>
              <a:latin typeface="Calibri"/>
              <a:ea typeface="+mn-ea"/>
              <a:cs typeface="+mn-cs"/>
            </a:rPr>
            <a:t>Summit</a:t>
          </a:r>
          <a:endParaRPr lang="en-US" sz="3200" kern="1200" dirty="0">
            <a:solidFill>
              <a:sysClr val="windowText" lastClr="000000">
                <a:hueOff val="0"/>
                <a:satOff val="0"/>
                <a:lumOff val="0"/>
                <a:alphaOff val="0"/>
              </a:sysClr>
            </a:solidFill>
            <a:latin typeface="Calibri"/>
            <a:ea typeface="+mn-ea"/>
            <a:cs typeface="+mn-cs"/>
          </a:endParaRPr>
        </a:p>
      </dsp:txBody>
      <dsp:txXfrm>
        <a:off x="5298058" y="1353136"/>
        <a:ext cx="2738164" cy="2331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0B7EB-90EC-4616-96A0-402DCA988F70}">
      <dsp:nvSpPr>
        <dsp:cNvPr id="0" name=""/>
        <dsp:cNvSpPr/>
      </dsp:nvSpPr>
      <dsp:spPr>
        <a:xfrm>
          <a:off x="164321" y="0"/>
          <a:ext cx="7897827" cy="493614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70C73-61D1-4333-A7FB-82CD293350B2}">
      <dsp:nvSpPr>
        <dsp:cNvPr id="0" name=""/>
        <dsp:cNvSpPr/>
      </dsp:nvSpPr>
      <dsp:spPr>
        <a:xfrm>
          <a:off x="942257" y="3670515"/>
          <a:ext cx="181650" cy="1816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5FBCA-2E99-4B5C-B6D6-AB9FB4150153}">
      <dsp:nvSpPr>
        <dsp:cNvPr id="0" name=""/>
        <dsp:cNvSpPr/>
      </dsp:nvSpPr>
      <dsp:spPr>
        <a:xfrm>
          <a:off x="1120553" y="3761340"/>
          <a:ext cx="1306026" cy="117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53" tIns="0" rIns="0" bIns="0" numCol="1" spcCol="1270" anchor="t" anchorCtr="0">
          <a:noAutofit/>
        </a:bodyPr>
        <a:lstStyle/>
        <a:p>
          <a:pPr lvl="0" algn="l" defTabSz="622300">
            <a:lnSpc>
              <a:spcPct val="90000"/>
            </a:lnSpc>
            <a:spcBef>
              <a:spcPct val="0"/>
            </a:spcBef>
            <a:spcAft>
              <a:spcPct val="35000"/>
            </a:spcAft>
          </a:pPr>
          <a:r>
            <a:rPr lang="en-US" sz="1400" b="1" kern="1200" dirty="0"/>
            <a:t>2015 </a:t>
          </a:r>
          <a:endParaRPr lang="en-US" sz="1400" b="1" kern="1200" dirty="0" smtClean="0"/>
        </a:p>
        <a:p>
          <a:pPr lvl="0" algn="l" defTabSz="622300">
            <a:lnSpc>
              <a:spcPct val="90000"/>
            </a:lnSpc>
            <a:spcBef>
              <a:spcPct val="0"/>
            </a:spcBef>
            <a:spcAft>
              <a:spcPct val="35000"/>
            </a:spcAft>
          </a:pPr>
          <a:r>
            <a:rPr lang="en-US" sz="1400" b="1" kern="1200" dirty="0" smtClean="0"/>
            <a:t>Ed </a:t>
          </a:r>
          <a:r>
            <a:rPr lang="en-US" sz="1400" b="1" kern="1200" dirty="0"/>
            <a:t>Master Plan goal on Governance</a:t>
          </a:r>
        </a:p>
      </dsp:txBody>
      <dsp:txXfrm>
        <a:off x="1120553" y="3761340"/>
        <a:ext cx="1306026" cy="1174801"/>
      </dsp:txXfrm>
    </dsp:sp>
    <dsp:sp modelId="{17271CA6-782D-42EF-808D-D85080CABBCF}">
      <dsp:nvSpPr>
        <dsp:cNvPr id="0" name=""/>
        <dsp:cNvSpPr/>
      </dsp:nvSpPr>
      <dsp:spPr>
        <a:xfrm>
          <a:off x="1925536" y="2725737"/>
          <a:ext cx="284321" cy="2843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35E65-6F4A-4B03-A0EE-0D5E6140CF85}">
      <dsp:nvSpPr>
        <dsp:cNvPr id="0" name=""/>
        <dsp:cNvSpPr/>
      </dsp:nvSpPr>
      <dsp:spPr>
        <a:xfrm>
          <a:off x="2067697" y="2867898"/>
          <a:ext cx="1311039" cy="206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56" tIns="0" rIns="0" bIns="0" numCol="1" spcCol="1270" anchor="t" anchorCtr="0">
          <a:noAutofit/>
        </a:bodyPr>
        <a:lstStyle/>
        <a:p>
          <a:pPr lvl="0" algn="l" defTabSz="622300">
            <a:lnSpc>
              <a:spcPct val="90000"/>
            </a:lnSpc>
            <a:spcBef>
              <a:spcPct val="0"/>
            </a:spcBef>
            <a:spcAft>
              <a:spcPct val="35000"/>
            </a:spcAft>
          </a:pPr>
          <a:r>
            <a:rPr lang="en-US" sz="1400" b="1" kern="1200" dirty="0"/>
            <a:t>Spring 2016 Governance Structure Survey Discussions</a:t>
          </a:r>
        </a:p>
      </dsp:txBody>
      <dsp:txXfrm>
        <a:off x="2067697" y="2867898"/>
        <a:ext cx="1311039" cy="2068243"/>
      </dsp:txXfrm>
    </dsp:sp>
    <dsp:sp modelId="{F692C64F-85DA-49A0-A8C4-0F5CA98CE6E2}">
      <dsp:nvSpPr>
        <dsp:cNvPr id="0" name=""/>
        <dsp:cNvSpPr/>
      </dsp:nvSpPr>
      <dsp:spPr>
        <a:xfrm>
          <a:off x="3189188" y="1972482"/>
          <a:ext cx="379095" cy="379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0ACF7-9049-4866-9755-43FC9A54F8A5}">
      <dsp:nvSpPr>
        <dsp:cNvPr id="0" name=""/>
        <dsp:cNvSpPr/>
      </dsp:nvSpPr>
      <dsp:spPr>
        <a:xfrm>
          <a:off x="3378736" y="2162030"/>
          <a:ext cx="1524280" cy="2774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875" tIns="0" rIns="0" bIns="0" numCol="1" spcCol="1270" anchor="t" anchorCtr="0">
          <a:noAutofit/>
        </a:bodyPr>
        <a:lstStyle/>
        <a:p>
          <a:pPr lvl="0" algn="l" defTabSz="622300">
            <a:lnSpc>
              <a:spcPct val="90000"/>
            </a:lnSpc>
            <a:spcBef>
              <a:spcPct val="0"/>
            </a:spcBef>
            <a:spcAft>
              <a:spcPct val="35000"/>
            </a:spcAft>
          </a:pPr>
          <a:r>
            <a:rPr lang="en-US" sz="1400" b="1" kern="1200" dirty="0"/>
            <a:t>Fall 2016 Accreditation Summit led to Quality Focused Essay Topic on Governance</a:t>
          </a:r>
        </a:p>
      </dsp:txBody>
      <dsp:txXfrm>
        <a:off x="3378736" y="2162030"/>
        <a:ext cx="1524280" cy="2774111"/>
      </dsp:txXfrm>
    </dsp:sp>
    <dsp:sp modelId="{7CA74757-AB69-4126-81A8-66AA1834044B}">
      <dsp:nvSpPr>
        <dsp:cNvPr id="0" name=""/>
        <dsp:cNvSpPr/>
      </dsp:nvSpPr>
      <dsp:spPr>
        <a:xfrm>
          <a:off x="4658184" y="1384094"/>
          <a:ext cx="489665" cy="489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48843-EF46-46C5-A659-C9D029149CFE}">
      <dsp:nvSpPr>
        <dsp:cNvPr id="0" name=""/>
        <dsp:cNvSpPr/>
      </dsp:nvSpPr>
      <dsp:spPr>
        <a:xfrm>
          <a:off x="4903017" y="1628926"/>
          <a:ext cx="1579565" cy="330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63" tIns="0" rIns="0" bIns="0" numCol="1" spcCol="1270" anchor="t" anchorCtr="0">
          <a:noAutofit/>
        </a:bodyPr>
        <a:lstStyle/>
        <a:p>
          <a:pPr lvl="0" algn="l" defTabSz="622300">
            <a:lnSpc>
              <a:spcPct val="90000"/>
            </a:lnSpc>
            <a:spcBef>
              <a:spcPct val="0"/>
            </a:spcBef>
            <a:spcAft>
              <a:spcPct val="35000"/>
            </a:spcAft>
          </a:pPr>
          <a:r>
            <a:rPr lang="en-US" sz="1400" b="1" kern="1200" dirty="0" smtClean="0"/>
            <a:t>Sept 2017 </a:t>
          </a:r>
          <a:r>
            <a:rPr lang="en-US" sz="1400" b="1" kern="1200" dirty="0"/>
            <a:t>Governance Retreat discussed need for new system</a:t>
          </a:r>
        </a:p>
      </dsp:txBody>
      <dsp:txXfrm>
        <a:off x="4903017" y="1628926"/>
        <a:ext cx="1579565" cy="3307215"/>
      </dsp:txXfrm>
    </dsp:sp>
    <dsp:sp modelId="{74C16A8A-5F14-45C3-AE20-1E21FBA6C4F8}">
      <dsp:nvSpPr>
        <dsp:cNvPr id="0" name=""/>
        <dsp:cNvSpPr/>
      </dsp:nvSpPr>
      <dsp:spPr>
        <a:xfrm>
          <a:off x="6170618" y="991177"/>
          <a:ext cx="623928" cy="6239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878C3-1DC4-421D-A0A7-B8BFEC6206FB}">
      <dsp:nvSpPr>
        <dsp:cNvPr id="0" name=""/>
        <dsp:cNvSpPr/>
      </dsp:nvSpPr>
      <dsp:spPr>
        <a:xfrm>
          <a:off x="6587733" y="1303141"/>
          <a:ext cx="1697906" cy="363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607" tIns="0" rIns="0" bIns="0" numCol="1" spcCol="1270" anchor="t" anchorCtr="0">
          <a:noAutofit/>
        </a:bodyPr>
        <a:lstStyle/>
        <a:p>
          <a:pPr lvl="0" algn="l" defTabSz="622300">
            <a:lnSpc>
              <a:spcPct val="90000"/>
            </a:lnSpc>
            <a:spcBef>
              <a:spcPct val="0"/>
            </a:spcBef>
            <a:spcAft>
              <a:spcPct val="35000"/>
            </a:spcAft>
          </a:pPr>
          <a:r>
            <a:rPr lang="en-US" sz="1400" b="1" kern="1200" dirty="0"/>
            <a:t>2017-18 Governance Redesign Leadership Council </a:t>
          </a:r>
          <a:r>
            <a:rPr lang="en-US" sz="1400" b="1" kern="1200" dirty="0" smtClean="0"/>
            <a:t>recommends </a:t>
          </a:r>
          <a:r>
            <a:rPr lang="en-US" sz="1400" b="1" kern="1200" dirty="0"/>
            <a:t>to </a:t>
          </a:r>
          <a:r>
            <a:rPr lang="en-US" sz="1400" b="1" kern="1200" dirty="0" err="1"/>
            <a:t>PaRC</a:t>
          </a:r>
          <a:endParaRPr lang="en-US" sz="1400" b="1" kern="1200" dirty="0"/>
        </a:p>
      </dsp:txBody>
      <dsp:txXfrm>
        <a:off x="6587733" y="1303141"/>
        <a:ext cx="1697906" cy="3633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D0AEE1-1FBE-4B86-8B47-0E0765CD4D2B}" type="datetimeFigureOut">
              <a:rPr lang="en-US" smtClean="0"/>
              <a:t>5/31/2018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82BAB4-4C61-4AF7-90B7-7B1DA221AF43}" type="slidenum">
              <a:rPr lang="en-US" smtClean="0"/>
              <a:t>‹#›</a:t>
            </a:fld>
            <a:endParaRPr lang="en-US"/>
          </a:p>
        </p:txBody>
      </p:sp>
    </p:spTree>
    <p:extLst>
      <p:ext uri="{BB962C8B-B14F-4D97-AF65-F5344CB8AC3E}">
        <p14:creationId xmlns:p14="http://schemas.microsoft.com/office/powerpoint/2010/main" val="3043623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F9DD32-E442-924F-86A2-D395954E91EA}" type="datetimeFigureOut">
              <a:rPr lang="en-US" smtClean="0"/>
              <a:t>5/31/2018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E1E929-1C9B-2B4B-8D79-D44BE86FB07E}" type="slidenum">
              <a:rPr lang="en-US" smtClean="0"/>
              <a:t>‹#›</a:t>
            </a:fld>
            <a:endParaRPr lang="en-US"/>
          </a:p>
        </p:txBody>
      </p:sp>
    </p:spTree>
    <p:extLst>
      <p:ext uri="{BB962C8B-B14F-4D97-AF65-F5344CB8AC3E}">
        <p14:creationId xmlns:p14="http://schemas.microsoft.com/office/powerpoint/2010/main" val="159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1E929-1C9B-2B4B-8D79-D44BE86FB07E}" type="slidenum">
              <a:rPr lang="en-US" smtClean="0"/>
              <a:t>1</a:t>
            </a:fld>
            <a:endParaRPr lang="en-US"/>
          </a:p>
        </p:txBody>
      </p:sp>
    </p:spTree>
    <p:extLst>
      <p:ext uri="{BB962C8B-B14F-4D97-AF65-F5344CB8AC3E}">
        <p14:creationId xmlns:p14="http://schemas.microsoft.com/office/powerpoint/2010/main" val="249070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smtClean="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smtClean="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2500" b="0" i="0">
                <a:solidFill>
                  <a:schemeClr val="tx1"/>
                </a:solidFill>
                <a:latin typeface="Helvetica Neue Medium" charset="0"/>
                <a:ea typeface="Helvetica Neue Medium" charset="0"/>
                <a:cs typeface="Helvetica Neue Medium" charset="0"/>
              </a:defRPr>
            </a:lvl5pPr>
          </a:lstStyle>
          <a:p>
            <a:pPr lvl="0"/>
            <a:r>
              <a:rPr lang="en-US" dirty="0" smtClean="0"/>
              <a:t>Click to edit Master text styles</a:t>
            </a:r>
          </a:p>
          <a:p>
            <a:pPr lvl="2"/>
            <a:r>
              <a:rPr lang="en-US" dirty="0" smtClean="0"/>
              <a:t>Second level</a:t>
            </a:r>
          </a:p>
          <a:p>
            <a:pPr lvl="4"/>
            <a:r>
              <a:rPr lang="en-US" dirty="0" smtClean="0"/>
              <a:t>Third level</a:t>
            </a:r>
          </a:p>
        </p:txBody>
      </p:sp>
    </p:spTree>
    <p:extLst>
      <p:ext uri="{BB962C8B-B14F-4D97-AF65-F5344CB8AC3E}">
        <p14:creationId xmlns:p14="http://schemas.microsoft.com/office/powerpoint/2010/main" val="61670759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smtClean="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819961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smtClean="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smtClean="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a:p>
            <a:pPr lvl="0"/>
            <a:r>
              <a:rPr lang="en-US" dirty="0" smtClean="0"/>
              <a:t>Presenter’s Title</a:t>
            </a:r>
          </a:p>
          <a:p>
            <a:pPr lvl="0"/>
            <a:r>
              <a:rPr lang="en-US" dirty="0" err="1" smtClean="0"/>
              <a:t>presentersname@foothill.edu</a:t>
            </a:r>
            <a:endParaRPr lang="en-US" dirty="0" smtClean="0"/>
          </a:p>
          <a:p>
            <a:pPr lvl="0"/>
            <a:r>
              <a:rPr lang="en-US" dirty="0" smtClean="0"/>
              <a:t>650.949.0000</a:t>
            </a:r>
          </a:p>
          <a:p>
            <a:pPr lvl="0"/>
            <a:endParaRPr lang="en-US" dirty="0" smtClean="0"/>
          </a:p>
          <a:p>
            <a:pPr lvl="0"/>
            <a:r>
              <a:rPr lang="en-US" dirty="0" err="1" smtClean="0"/>
              <a:t>foothill.edu</a:t>
            </a:r>
            <a:endParaRPr lang="en-US" dirty="0" smtClean="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smtClean="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timing>
    <p:tnLst>
      <p:par>
        <p:cTn id="1" dur="indefinite" restart="never" nodeType="tmRoot"/>
      </p:par>
    </p:tnLst>
  </p:timing>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1" y="1351372"/>
            <a:ext cx="8088059" cy="1505117"/>
          </a:xfrm>
        </p:spPr>
        <p:txBody>
          <a:bodyPr/>
          <a:lstStyle/>
          <a:p>
            <a:r>
              <a:rPr lang="en-US" sz="4000" dirty="0" smtClean="0">
                <a:solidFill>
                  <a:schemeClr val="accent2"/>
                </a:solidFill>
              </a:rPr>
              <a:t>Foothill College </a:t>
            </a:r>
            <a:br>
              <a:rPr lang="en-US" sz="4000" dirty="0" smtClean="0">
                <a:solidFill>
                  <a:schemeClr val="accent2"/>
                </a:solidFill>
              </a:rPr>
            </a:br>
            <a:r>
              <a:rPr lang="en-US" sz="4000" dirty="0" smtClean="0">
                <a:solidFill>
                  <a:schemeClr val="accent2"/>
                </a:solidFill>
              </a:rPr>
              <a:t>Governance Redesign Update</a:t>
            </a:r>
            <a:endParaRPr lang="en-US" sz="4000" dirty="0">
              <a:solidFill>
                <a:schemeClr val="accent2"/>
              </a:solidFill>
            </a:endParaRPr>
          </a:p>
        </p:txBody>
      </p:sp>
      <p:sp>
        <p:nvSpPr>
          <p:cNvPr id="3" name="Subtitle 2"/>
          <p:cNvSpPr>
            <a:spLocks noGrp="1"/>
          </p:cNvSpPr>
          <p:nvPr>
            <p:ph type="subTitle" idx="1"/>
          </p:nvPr>
        </p:nvSpPr>
        <p:spPr>
          <a:xfrm>
            <a:off x="556412" y="3358195"/>
            <a:ext cx="8088058" cy="2281954"/>
          </a:xfrm>
        </p:spPr>
        <p:txBody>
          <a:bodyPr>
            <a:normAutofit/>
          </a:bodyPr>
          <a:lstStyle/>
          <a:p>
            <a:r>
              <a:rPr lang="en-US" dirty="0" smtClean="0"/>
              <a:t>May 24, 2018</a:t>
            </a:r>
          </a:p>
          <a:p>
            <a:endParaRPr lang="en-US" dirty="0" smtClean="0"/>
          </a:p>
          <a:p>
            <a:endParaRPr lang="en-US" dirty="0"/>
          </a:p>
          <a:p>
            <a:endParaRPr lang="en-US" dirty="0"/>
          </a:p>
        </p:txBody>
      </p:sp>
    </p:spTree>
    <p:extLst>
      <p:ext uri="{BB962C8B-B14F-4D97-AF65-F5344CB8AC3E}">
        <p14:creationId xmlns:p14="http://schemas.microsoft.com/office/powerpoint/2010/main" val="103308844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Master Plan Governance Model (Draft)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7050" y="2243138"/>
            <a:ext cx="4759751" cy="41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33642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Decision Making Model (Draft)</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574" y="2308097"/>
            <a:ext cx="8112125" cy="36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93770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Items of Discussion</a:t>
            </a:r>
            <a:endParaRPr lang="en-US" dirty="0"/>
          </a:p>
        </p:txBody>
      </p:sp>
      <p:sp>
        <p:nvSpPr>
          <p:cNvPr id="3" name="Content Placeholder 2"/>
          <p:cNvSpPr>
            <a:spLocks noGrp="1"/>
          </p:cNvSpPr>
          <p:nvPr>
            <p:ph idx="1"/>
          </p:nvPr>
        </p:nvSpPr>
        <p:spPr/>
        <p:txBody>
          <a:bodyPr/>
          <a:lstStyle/>
          <a:p>
            <a:r>
              <a:rPr lang="en-US" dirty="0"/>
              <a:t>Proposal for Program Review in 2018-19</a:t>
            </a:r>
          </a:p>
          <a:p>
            <a:r>
              <a:rPr lang="en-US" dirty="0"/>
              <a:t>Committee Membership</a:t>
            </a:r>
          </a:p>
          <a:p>
            <a:r>
              <a:rPr lang="en-US" dirty="0" smtClean="0"/>
              <a:t>Committee Names</a:t>
            </a:r>
            <a:endParaRPr lang="en-US" dirty="0"/>
          </a:p>
          <a:p>
            <a:r>
              <a:rPr lang="en-US" dirty="0" smtClean="0"/>
              <a:t>Faculty </a:t>
            </a:r>
            <a:r>
              <a:rPr lang="en-US" dirty="0"/>
              <a:t>Prioritization</a:t>
            </a:r>
          </a:p>
          <a:p>
            <a:endParaRPr lang="en-US" dirty="0"/>
          </a:p>
        </p:txBody>
      </p:sp>
    </p:spTree>
    <p:extLst>
      <p:ext uri="{BB962C8B-B14F-4D97-AF65-F5344CB8AC3E}">
        <p14:creationId xmlns:p14="http://schemas.microsoft.com/office/powerpoint/2010/main" val="211882650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Questions / Suggests ?</a:t>
            </a:r>
            <a:endParaRPr lang="en-US" dirty="0"/>
          </a:p>
        </p:txBody>
      </p:sp>
    </p:spTree>
    <p:extLst>
      <p:ext uri="{BB962C8B-B14F-4D97-AF65-F5344CB8AC3E}">
        <p14:creationId xmlns:p14="http://schemas.microsoft.com/office/powerpoint/2010/main" val="231266723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Handbook …</a:t>
            </a:r>
            <a:endParaRPr lang="en-US" dirty="0"/>
          </a:p>
        </p:txBody>
      </p:sp>
      <p:sp>
        <p:nvSpPr>
          <p:cNvPr id="3" name="Content Placeholder 2"/>
          <p:cNvSpPr>
            <a:spLocks noGrp="1"/>
          </p:cNvSpPr>
          <p:nvPr>
            <p:ph idx="1"/>
          </p:nvPr>
        </p:nvSpPr>
        <p:spPr/>
        <p:txBody>
          <a:bodyPr/>
          <a:lstStyle/>
          <a:p>
            <a:r>
              <a:rPr lang="en-US" dirty="0" smtClean="0"/>
              <a:t>Additional Background Slides Follow</a:t>
            </a:r>
            <a:endParaRPr lang="en-US" dirty="0"/>
          </a:p>
        </p:txBody>
      </p:sp>
    </p:spTree>
    <p:extLst>
      <p:ext uri="{BB962C8B-B14F-4D97-AF65-F5344CB8AC3E}">
        <p14:creationId xmlns:p14="http://schemas.microsoft.com/office/powerpoint/2010/main" val="41139894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a:t>
            </a:r>
            <a:r>
              <a:rPr lang="en-US" dirty="0" smtClean="0"/>
              <a:t>Committee </a:t>
            </a:r>
            <a:br>
              <a:rPr lang="en-US" dirty="0" smtClean="0"/>
            </a:br>
            <a:r>
              <a:rPr lang="en-US" dirty="0" smtClean="0"/>
              <a:t>Topic Areas</a:t>
            </a:r>
            <a:endParaRPr lang="en-US" dirty="0"/>
          </a:p>
        </p:txBody>
      </p:sp>
      <p:sp>
        <p:nvSpPr>
          <p:cNvPr id="3" name="Content Placeholder 2"/>
          <p:cNvSpPr>
            <a:spLocks noGrp="1"/>
          </p:cNvSpPr>
          <p:nvPr>
            <p:ph idx="1"/>
          </p:nvPr>
        </p:nvSpPr>
        <p:spPr>
          <a:xfrm>
            <a:off x="550333" y="1893536"/>
            <a:ext cx="8112653" cy="4465725"/>
          </a:xfrm>
        </p:spPr>
        <p:txBody>
          <a:bodyPr>
            <a:noAutofit/>
          </a:bodyPr>
          <a:lstStyle/>
          <a:p>
            <a:pPr marL="0" marR="0" lvl="0" indent="0">
              <a:lnSpc>
                <a:spcPct val="115000"/>
              </a:lnSpc>
              <a:spcBef>
                <a:spcPts val="0"/>
              </a:spcBef>
              <a:spcAft>
                <a:spcPts val="0"/>
              </a:spcAft>
              <a:buNone/>
            </a:pPr>
            <a:r>
              <a:rPr lang="en-US" sz="1800" b="1" u="sng" dirty="0" smtClean="0">
                <a:solidFill>
                  <a:srgbClr val="0070C0"/>
                </a:solidFill>
                <a:latin typeface="Helvetica Neue Medium"/>
                <a:ea typeface="Calibri"/>
                <a:cs typeface="Times New Roman"/>
              </a:rPr>
              <a:t>College Advisory Council on Educational Excellence</a:t>
            </a:r>
            <a:endParaRPr lang="en-US" sz="1800" dirty="0">
              <a:latin typeface="Helvetica Neue Medium"/>
              <a:ea typeface="Calibri"/>
              <a:cs typeface="Times New Roman"/>
            </a:endParaRPr>
          </a:p>
          <a:p>
            <a:pPr marR="0" indent="0">
              <a:spcBef>
                <a:spcPts val="10"/>
              </a:spcBef>
              <a:spcAft>
                <a:spcPts val="10"/>
              </a:spcAft>
              <a:buNone/>
            </a:pPr>
            <a:r>
              <a:rPr lang="en-US" sz="1800" dirty="0">
                <a:latin typeface="Helvetica Neue Medium"/>
                <a:ea typeface="Calibri"/>
                <a:cs typeface="Times New Roman"/>
              </a:rPr>
              <a:t>Strategic Objectives, college-wide planning, college resource allocation, prioritization of new full-time faculty hires (all funds), accreditation, program approval and </a:t>
            </a:r>
            <a:r>
              <a:rPr lang="en-US" sz="1800" dirty="0" smtClean="0">
                <a:latin typeface="Helvetica Neue Medium"/>
                <a:ea typeface="Calibri"/>
                <a:cs typeface="Times New Roman"/>
              </a:rPr>
              <a:t>discontinuance</a:t>
            </a:r>
          </a:p>
          <a:p>
            <a:pPr marR="0" indent="0">
              <a:spcBef>
                <a:spcPts val="10"/>
              </a:spcBef>
              <a:spcAft>
                <a:spcPts val="10"/>
              </a:spcAft>
              <a:buNone/>
            </a:pPr>
            <a:endParaRPr lang="en-US" sz="1800" dirty="0" smtClean="0">
              <a:latin typeface="Helvetica Neue Medium"/>
              <a:ea typeface="Times New Roman"/>
            </a:endParaRPr>
          </a:p>
          <a:p>
            <a:pPr marL="0" marR="0" lvl="0" indent="0">
              <a:lnSpc>
                <a:spcPct val="115000"/>
              </a:lnSpc>
              <a:spcBef>
                <a:spcPts val="0"/>
              </a:spcBef>
              <a:spcAft>
                <a:spcPts val="0"/>
              </a:spcAft>
              <a:buNone/>
            </a:pPr>
            <a:r>
              <a:rPr lang="en-US" sz="1800" b="1" u="sng" dirty="0" smtClean="0">
                <a:solidFill>
                  <a:srgbClr val="0070C0"/>
                </a:solidFill>
                <a:latin typeface="Helvetica Neue Medium"/>
                <a:ea typeface="Calibri"/>
                <a:cs typeface="Times New Roman"/>
              </a:rPr>
              <a:t>Equity and Education</a:t>
            </a:r>
            <a:endParaRPr lang="en-US" sz="1800" dirty="0" smtClean="0">
              <a:latin typeface="Helvetica Neue Medium"/>
              <a:ea typeface="Calibri"/>
              <a:cs typeface="Times New Roman"/>
            </a:endParaRPr>
          </a:p>
          <a:p>
            <a:pPr marR="0" indent="0">
              <a:spcBef>
                <a:spcPts val="10"/>
              </a:spcBef>
              <a:spcAft>
                <a:spcPts val="10"/>
              </a:spcAft>
              <a:buNone/>
            </a:pPr>
            <a:r>
              <a:rPr lang="en-US" sz="1800" dirty="0" smtClean="0">
                <a:latin typeface="Helvetica Neue Medium"/>
                <a:ea typeface="Calibri"/>
                <a:cs typeface="Times New Roman"/>
              </a:rPr>
              <a:t>Instruction, equity, basic skills, program Review, 3SP, workforce, transfer, assessment, online enrollment, dual enrollment</a:t>
            </a:r>
          </a:p>
          <a:p>
            <a:pPr marL="0" marR="0" indent="0">
              <a:spcBef>
                <a:spcPts val="10"/>
              </a:spcBef>
              <a:spcAft>
                <a:spcPts val="10"/>
              </a:spcAft>
              <a:buNone/>
            </a:pPr>
            <a:r>
              <a:rPr lang="en-US" sz="1800" dirty="0">
                <a:latin typeface="Helvetica Neue Medium"/>
                <a:ea typeface="Calibri"/>
              </a:rPr>
              <a:t> </a:t>
            </a:r>
            <a:endParaRPr lang="en-US" sz="1800" dirty="0">
              <a:latin typeface="Helvetica Neue Medium"/>
              <a:ea typeface="Times New Roman"/>
            </a:endParaRPr>
          </a:p>
          <a:p>
            <a:pPr marL="0" marR="0" lvl="0" indent="0">
              <a:lnSpc>
                <a:spcPct val="115000"/>
              </a:lnSpc>
              <a:spcBef>
                <a:spcPts val="0"/>
              </a:spcBef>
              <a:spcAft>
                <a:spcPts val="0"/>
              </a:spcAft>
              <a:buNone/>
            </a:pPr>
            <a:r>
              <a:rPr lang="en-US" sz="1800" b="1" u="sng" dirty="0">
                <a:solidFill>
                  <a:srgbClr val="0070C0"/>
                </a:solidFill>
                <a:latin typeface="Helvetica Neue Medium"/>
                <a:ea typeface="Calibri"/>
                <a:cs typeface="Times New Roman"/>
              </a:rPr>
              <a:t>Community </a:t>
            </a:r>
            <a:r>
              <a:rPr lang="en-US" sz="1800" b="1" u="sng" dirty="0" smtClean="0">
                <a:solidFill>
                  <a:srgbClr val="0070C0"/>
                </a:solidFill>
                <a:latin typeface="Helvetica Neue Medium"/>
                <a:ea typeface="Calibri"/>
                <a:cs typeface="Times New Roman"/>
              </a:rPr>
              <a:t>and Communication</a:t>
            </a:r>
            <a:endParaRPr lang="en-US" sz="1800" dirty="0">
              <a:latin typeface="Helvetica Neue Medium"/>
              <a:ea typeface="Calibri"/>
              <a:cs typeface="Times New Roman"/>
            </a:endParaRPr>
          </a:p>
          <a:p>
            <a:pPr indent="0">
              <a:spcBef>
                <a:spcPts val="10"/>
              </a:spcBef>
              <a:spcAft>
                <a:spcPts val="10"/>
              </a:spcAft>
              <a:buNone/>
            </a:pPr>
            <a:r>
              <a:rPr lang="en-US" sz="1800" dirty="0" smtClean="0">
                <a:latin typeface="Helvetica Neue Medium"/>
                <a:ea typeface="Calibri"/>
                <a:cs typeface="Times New Roman"/>
              </a:rPr>
              <a:t>Professional </a:t>
            </a:r>
            <a:r>
              <a:rPr lang="en-US" sz="1800" dirty="0">
                <a:latin typeface="Helvetica Neue Medium"/>
                <a:ea typeface="Calibri"/>
                <a:cs typeface="Times New Roman"/>
              </a:rPr>
              <a:t>development, community education, service leadership, institutional learning outcomes, alumni, governance, communication</a:t>
            </a:r>
          </a:p>
          <a:p>
            <a:pPr marL="0" marR="0" indent="0">
              <a:spcBef>
                <a:spcPts val="0"/>
              </a:spcBef>
              <a:spcAft>
                <a:spcPts val="0"/>
              </a:spcAft>
              <a:buNone/>
            </a:pPr>
            <a:r>
              <a:rPr lang="en-US" sz="1800" dirty="0">
                <a:latin typeface="Helvetica Neue Medium"/>
                <a:ea typeface="Times New Roman"/>
              </a:rPr>
              <a:t> </a:t>
            </a:r>
          </a:p>
          <a:p>
            <a:pPr marL="0" marR="0" lvl="0" indent="0">
              <a:lnSpc>
                <a:spcPct val="115000"/>
              </a:lnSpc>
              <a:spcBef>
                <a:spcPts val="0"/>
              </a:spcBef>
              <a:spcAft>
                <a:spcPts val="0"/>
              </a:spcAft>
              <a:buNone/>
            </a:pPr>
            <a:r>
              <a:rPr lang="en-US" sz="1800" b="1" u="sng" dirty="0" smtClean="0">
                <a:solidFill>
                  <a:srgbClr val="0070C0"/>
                </a:solidFill>
                <a:latin typeface="Helvetica Neue Medium"/>
                <a:ea typeface="Calibri"/>
                <a:cs typeface="Times New Roman"/>
              </a:rPr>
              <a:t>Revenue and Resources</a:t>
            </a:r>
            <a:endParaRPr lang="en-US" sz="1800" dirty="0">
              <a:latin typeface="Helvetica Neue Medium"/>
              <a:ea typeface="Calibri"/>
              <a:cs typeface="Times New Roman"/>
            </a:endParaRPr>
          </a:p>
          <a:p>
            <a:pPr indent="0">
              <a:spcBef>
                <a:spcPts val="10"/>
              </a:spcBef>
              <a:spcAft>
                <a:spcPts val="10"/>
              </a:spcAft>
              <a:buNone/>
            </a:pPr>
            <a:r>
              <a:rPr lang="en-US" sz="1800" dirty="0" smtClean="0">
                <a:latin typeface="Helvetica Neue Medium"/>
                <a:ea typeface="Calibri"/>
                <a:cs typeface="Times New Roman"/>
              </a:rPr>
              <a:t>Budget, technology, sustainability, facilities</a:t>
            </a:r>
          </a:p>
        </p:txBody>
      </p:sp>
    </p:spTree>
    <p:extLst>
      <p:ext uri="{BB962C8B-B14F-4D97-AF65-F5344CB8AC3E}">
        <p14:creationId xmlns:p14="http://schemas.microsoft.com/office/powerpoint/2010/main" val="142582754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for Program Review in 2018-19</a:t>
            </a:r>
          </a:p>
        </p:txBody>
      </p:sp>
      <p:sp>
        <p:nvSpPr>
          <p:cNvPr id="3" name="Content Placeholder 2"/>
          <p:cNvSpPr>
            <a:spLocks noGrp="1"/>
          </p:cNvSpPr>
          <p:nvPr>
            <p:ph idx="1"/>
          </p:nvPr>
        </p:nvSpPr>
        <p:spPr/>
        <p:txBody>
          <a:bodyPr>
            <a:normAutofit fontScale="55000" lnSpcReduction="20000"/>
          </a:bodyPr>
          <a:lstStyle/>
          <a:p>
            <a:r>
              <a:rPr lang="en-US" dirty="0"/>
              <a:t>Each committee will redesign the program review process based on the areas under its charge and propose suggestions for the next year. The Council will review the proposals for consistency and recommend any needed changes back to the committees. </a:t>
            </a:r>
          </a:p>
          <a:p>
            <a:r>
              <a:rPr lang="en-US" dirty="0" smtClean="0"/>
              <a:t>The </a:t>
            </a:r>
            <a:r>
              <a:rPr lang="en-US" dirty="0"/>
              <a:t>program review process will use self-guided questions in 2018-19 to help inform program review re-design. </a:t>
            </a:r>
          </a:p>
          <a:p>
            <a:r>
              <a:rPr lang="en-US" dirty="0" smtClean="0"/>
              <a:t>The </a:t>
            </a:r>
            <a:r>
              <a:rPr lang="en-US" dirty="0"/>
              <a:t>Equity and Education committee will review out-of-cycle programs reviews from 2017-18. Identification of programs for discontinuance will be reviewed by the Council which will make a final recommendation to the President.</a:t>
            </a:r>
          </a:p>
        </p:txBody>
      </p:sp>
    </p:spTree>
    <p:extLst>
      <p:ext uri="{BB962C8B-B14F-4D97-AF65-F5344CB8AC3E}">
        <p14:creationId xmlns:p14="http://schemas.microsoft.com/office/powerpoint/2010/main" val="415813945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of </a:t>
            </a:r>
            <a:r>
              <a:rPr lang="en-US" dirty="0" smtClean="0"/>
              <a:t>Committees</a:t>
            </a: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smtClean="0"/>
              <a:t>Each </a:t>
            </a:r>
            <a:r>
              <a:rPr lang="en-US" dirty="0"/>
              <a:t>committee will have 12 members – </a:t>
            </a:r>
            <a:r>
              <a:rPr lang="en-US" dirty="0" smtClean="0"/>
              <a:t>4 </a:t>
            </a:r>
            <a:r>
              <a:rPr lang="en-US" dirty="0"/>
              <a:t>Faculty, 3 Classified Staff, 3 Students, and </a:t>
            </a:r>
            <a:r>
              <a:rPr lang="en-US" dirty="0" smtClean="0"/>
              <a:t>2 </a:t>
            </a:r>
            <a:r>
              <a:rPr lang="en-US" dirty="0"/>
              <a:t>Administrators.  Members will be on only one committee.</a:t>
            </a:r>
          </a:p>
          <a:p>
            <a:pPr lvl="0"/>
            <a:r>
              <a:rPr lang="en-US" dirty="0" smtClean="0"/>
              <a:t>Each </a:t>
            </a:r>
            <a:r>
              <a:rPr lang="en-US" dirty="0"/>
              <a:t>committee will be assigned a recorder.</a:t>
            </a:r>
          </a:p>
          <a:p>
            <a:pPr lvl="0"/>
            <a:r>
              <a:rPr lang="en-US" dirty="0" smtClean="0"/>
              <a:t>Each </a:t>
            </a:r>
            <a:r>
              <a:rPr lang="en-US" dirty="0"/>
              <a:t>committee will be assigned ex-officio members to support the work of the committee.</a:t>
            </a:r>
          </a:p>
          <a:p>
            <a:pPr lvl="0"/>
            <a:r>
              <a:rPr lang="en-US" dirty="0" smtClean="0"/>
              <a:t>Recommendations </a:t>
            </a:r>
            <a:r>
              <a:rPr lang="en-US" dirty="0"/>
              <a:t>from the committees must be transmitted in written memorandum.  The President will write back to the committee outlining the decisions made.  </a:t>
            </a:r>
          </a:p>
          <a:p>
            <a:pPr lvl="0"/>
            <a:r>
              <a:rPr lang="en-US" dirty="0" smtClean="0"/>
              <a:t>Committees </a:t>
            </a:r>
            <a:r>
              <a:rPr lang="en-US" dirty="0"/>
              <a:t>will have a trained facilitator assigned by the President who is a Foothill employee but not a member.</a:t>
            </a:r>
          </a:p>
          <a:p>
            <a:pPr lvl="0"/>
            <a:r>
              <a:rPr lang="en-US" dirty="0" smtClean="0"/>
              <a:t>Each </a:t>
            </a:r>
            <a:r>
              <a:rPr lang="en-US" dirty="0"/>
              <a:t>of the 4 committees would meet on the same Friday of the month (e.g. Community Committee would meet on the first Friday of the month). </a:t>
            </a:r>
          </a:p>
        </p:txBody>
      </p:sp>
    </p:spTree>
    <p:extLst>
      <p:ext uri="{BB962C8B-B14F-4D97-AF65-F5344CB8AC3E}">
        <p14:creationId xmlns:p14="http://schemas.microsoft.com/office/powerpoint/2010/main" val="205412166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Study Groups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Committees </a:t>
            </a:r>
            <a:r>
              <a:rPr lang="en-US" dirty="0"/>
              <a:t>may appoint members to one or more study groups that will meet for a defined period of time and present their findings and recommendations to the committee.  </a:t>
            </a:r>
          </a:p>
          <a:p>
            <a:r>
              <a:rPr lang="en-US" dirty="0" smtClean="0"/>
              <a:t>The </a:t>
            </a:r>
            <a:r>
              <a:rPr lang="en-US" dirty="0"/>
              <a:t>study group will be chaired by a member of </a:t>
            </a:r>
            <a:r>
              <a:rPr lang="en-US" dirty="0" smtClean="0"/>
              <a:t>the educational master plan </a:t>
            </a:r>
            <a:r>
              <a:rPr lang="en-US" dirty="0"/>
              <a:t>committee.  </a:t>
            </a:r>
            <a:endParaRPr lang="en-US" dirty="0" smtClean="0"/>
          </a:p>
          <a:p>
            <a:r>
              <a:rPr lang="en-US" dirty="0" smtClean="0"/>
              <a:t>The </a:t>
            </a:r>
            <a:r>
              <a:rPr lang="en-US" dirty="0"/>
              <a:t>study group could be made up of some of the members of the committee or the committee could appoint an entirely different group of members from the Foothill community.  </a:t>
            </a:r>
            <a:endParaRPr lang="en-US" dirty="0" smtClean="0"/>
          </a:p>
          <a:p>
            <a:r>
              <a:rPr lang="en-US" dirty="0" smtClean="0"/>
              <a:t>Where </a:t>
            </a:r>
            <a:r>
              <a:rPr lang="en-US" dirty="0"/>
              <a:t>possible, </a:t>
            </a:r>
            <a:r>
              <a:rPr lang="en-US" dirty="0" smtClean="0"/>
              <a:t>study groups will be announced at the September Governance Summit.  </a:t>
            </a:r>
            <a:endParaRPr lang="en-US" dirty="0"/>
          </a:p>
        </p:txBody>
      </p:sp>
    </p:spTree>
    <p:extLst>
      <p:ext uri="{BB962C8B-B14F-4D97-AF65-F5344CB8AC3E}">
        <p14:creationId xmlns:p14="http://schemas.microsoft.com/office/powerpoint/2010/main" val="416199407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Redesign </a:t>
            </a:r>
            <a:r>
              <a:rPr lang="en-US" dirty="0" smtClean="0"/>
              <a:t>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8850179"/>
              </p:ext>
            </p:extLst>
          </p:nvPr>
        </p:nvGraphicFramePr>
        <p:xfrm>
          <a:off x="550863" y="2243138"/>
          <a:ext cx="8112125" cy="411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93458" y="1827639"/>
            <a:ext cx="2265770" cy="830997"/>
          </a:xfrm>
          <a:prstGeom prst="rect">
            <a:avLst/>
          </a:prstGeom>
          <a:noFill/>
        </p:spPr>
        <p:txBody>
          <a:bodyPr wrap="square" rtlCol="0">
            <a:spAutoFit/>
          </a:bodyPr>
          <a:lstStyle/>
          <a:p>
            <a:r>
              <a:rPr lang="en-US" dirty="0" err="1" smtClean="0"/>
              <a:t>PaRC</a:t>
            </a:r>
            <a:r>
              <a:rPr lang="en-US" dirty="0" smtClean="0"/>
              <a:t> May 16 and June 6</a:t>
            </a:r>
            <a:endParaRPr lang="en-US" dirty="0"/>
          </a:p>
        </p:txBody>
      </p:sp>
      <p:sp>
        <p:nvSpPr>
          <p:cNvPr id="5" name="TextBox 4"/>
          <p:cNvSpPr txBox="1"/>
          <p:nvPr/>
        </p:nvSpPr>
        <p:spPr>
          <a:xfrm>
            <a:off x="6259652" y="1827639"/>
            <a:ext cx="2403336" cy="830997"/>
          </a:xfrm>
          <a:prstGeom prst="rect">
            <a:avLst/>
          </a:prstGeom>
          <a:noFill/>
        </p:spPr>
        <p:txBody>
          <a:bodyPr wrap="square" rtlCol="0">
            <a:spAutoFit/>
          </a:bodyPr>
          <a:lstStyle/>
          <a:p>
            <a:r>
              <a:rPr lang="en-US" dirty="0" smtClean="0"/>
              <a:t>Governance Summit Sept 14</a:t>
            </a:r>
            <a:endParaRPr lang="en-US" dirty="0"/>
          </a:p>
        </p:txBody>
      </p:sp>
      <p:sp>
        <p:nvSpPr>
          <p:cNvPr id="6" name="TextBox 5"/>
          <p:cNvSpPr txBox="1"/>
          <p:nvPr/>
        </p:nvSpPr>
        <p:spPr>
          <a:xfrm>
            <a:off x="4004209" y="4630030"/>
            <a:ext cx="1927253" cy="1569660"/>
          </a:xfrm>
          <a:prstGeom prst="rect">
            <a:avLst/>
          </a:prstGeom>
          <a:noFill/>
        </p:spPr>
        <p:txBody>
          <a:bodyPr wrap="square" rtlCol="0">
            <a:spAutoFit/>
          </a:bodyPr>
          <a:lstStyle/>
          <a:p>
            <a:r>
              <a:rPr lang="en-US" dirty="0" smtClean="0"/>
              <a:t>Governance </a:t>
            </a:r>
            <a:r>
              <a:rPr lang="en-US" dirty="0"/>
              <a:t>Redesign Town </a:t>
            </a:r>
            <a:r>
              <a:rPr lang="en-US" dirty="0" smtClean="0"/>
              <a:t>Hall May 24</a:t>
            </a:r>
            <a:endParaRPr lang="en-US" dirty="0"/>
          </a:p>
        </p:txBody>
      </p:sp>
    </p:spTree>
    <p:extLst>
      <p:ext uri="{BB962C8B-B14F-4D97-AF65-F5344CB8AC3E}">
        <p14:creationId xmlns:p14="http://schemas.microsoft.com/office/powerpoint/2010/main" val="322408589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Change Timeline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48915"/>
              </p:ext>
            </p:extLst>
          </p:nvPr>
        </p:nvGraphicFramePr>
        <p:xfrm>
          <a:off x="550863" y="1853076"/>
          <a:ext cx="8285640" cy="493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522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Council on Governance </a:t>
            </a:r>
            <a:r>
              <a:rPr lang="en-US" dirty="0" smtClean="0"/>
              <a:t>Redesign</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u="sng" dirty="0"/>
              <a:t>Classified </a:t>
            </a:r>
            <a:r>
              <a:rPr lang="en-US" u="sng" dirty="0" smtClean="0"/>
              <a:t>Staff</a:t>
            </a:r>
            <a:r>
              <a:rPr lang="en-US" dirty="0" smtClean="0"/>
              <a:t>:</a:t>
            </a:r>
            <a:r>
              <a:rPr lang="en-US" dirty="0"/>
              <a:t> </a:t>
            </a:r>
            <a:r>
              <a:rPr lang="en-US" dirty="0" smtClean="0"/>
              <a:t>  	</a:t>
            </a:r>
          </a:p>
          <a:p>
            <a:pPr marL="0" indent="0">
              <a:buNone/>
            </a:pPr>
            <a:r>
              <a:rPr lang="en-US" dirty="0"/>
              <a:t>	</a:t>
            </a:r>
            <a:r>
              <a:rPr lang="en-US" dirty="0" smtClean="0"/>
              <a:t>Erin </a:t>
            </a:r>
            <a:r>
              <a:rPr lang="en-US" dirty="0"/>
              <a:t>Ortiz‎; Craig </a:t>
            </a:r>
            <a:r>
              <a:rPr lang="en-US" dirty="0" err="1"/>
              <a:t>Gawlick</a:t>
            </a:r>
            <a:r>
              <a:rPr lang="en-US" dirty="0"/>
              <a:t>‎;  </a:t>
            </a:r>
            <a:r>
              <a:rPr lang="en-US" dirty="0" smtClean="0"/>
              <a:t>Anthony </a:t>
            </a:r>
            <a:r>
              <a:rPr lang="en-US" dirty="0"/>
              <a:t>Cervantes‎; Denise Perez</a:t>
            </a:r>
            <a:r>
              <a:rPr lang="en-US" dirty="0" smtClean="0"/>
              <a:t>‎</a:t>
            </a:r>
            <a:endParaRPr lang="en-US" dirty="0"/>
          </a:p>
          <a:p>
            <a:pPr marL="0" indent="0">
              <a:buNone/>
            </a:pPr>
            <a:r>
              <a:rPr lang="en-US" u="sng" dirty="0" smtClean="0"/>
              <a:t>Students:</a:t>
            </a:r>
            <a:r>
              <a:rPr lang="en-US" dirty="0" smtClean="0"/>
              <a:t>   </a:t>
            </a:r>
          </a:p>
          <a:p>
            <a:pPr marL="0" indent="0">
              <a:buNone/>
            </a:pPr>
            <a:r>
              <a:rPr lang="en-US" dirty="0"/>
              <a:t>	</a:t>
            </a:r>
            <a:r>
              <a:rPr lang="en-US" dirty="0" err="1" smtClean="0"/>
              <a:t>Danya</a:t>
            </a:r>
            <a:r>
              <a:rPr lang="en-US" dirty="0" smtClean="0"/>
              <a:t> </a:t>
            </a:r>
            <a:r>
              <a:rPr lang="en-US" dirty="0" err="1"/>
              <a:t>Adib</a:t>
            </a:r>
            <a:r>
              <a:rPr lang="en-US" dirty="0"/>
              <a:t>; </a:t>
            </a:r>
            <a:r>
              <a:rPr lang="en-US" dirty="0" err="1"/>
              <a:t>Chinwe</a:t>
            </a:r>
            <a:r>
              <a:rPr lang="en-US" dirty="0"/>
              <a:t> </a:t>
            </a:r>
            <a:r>
              <a:rPr lang="en-US" dirty="0" err="1" smtClean="0"/>
              <a:t>Idika</a:t>
            </a:r>
            <a:r>
              <a:rPr lang="en-US" dirty="0" smtClean="0"/>
              <a:t>; </a:t>
            </a:r>
            <a:r>
              <a:rPr lang="en-US" dirty="0" err="1" smtClean="0"/>
              <a:t>Eoin</a:t>
            </a:r>
            <a:r>
              <a:rPr lang="en-US" dirty="0" smtClean="0"/>
              <a:t> </a:t>
            </a:r>
            <a:r>
              <a:rPr lang="en-US" dirty="0"/>
              <a:t>O'Farrell‎‎; Marcel Vermeer</a:t>
            </a:r>
          </a:p>
          <a:p>
            <a:pPr marL="0" indent="0">
              <a:buNone/>
            </a:pPr>
            <a:r>
              <a:rPr lang="en-US" u="sng" dirty="0" smtClean="0"/>
              <a:t>Fulltime Faculty:</a:t>
            </a:r>
            <a:r>
              <a:rPr lang="en-US" dirty="0" smtClean="0"/>
              <a:t>  </a:t>
            </a:r>
          </a:p>
          <a:p>
            <a:pPr marL="0" indent="0">
              <a:buNone/>
            </a:pPr>
            <a:r>
              <a:rPr lang="en-US" dirty="0"/>
              <a:t>	</a:t>
            </a:r>
            <a:r>
              <a:rPr lang="en-US" dirty="0" smtClean="0"/>
              <a:t>Isaac </a:t>
            </a:r>
            <a:r>
              <a:rPr lang="en-US" dirty="0" err="1"/>
              <a:t>Escoto</a:t>
            </a:r>
            <a:r>
              <a:rPr lang="en-US" dirty="0"/>
              <a:t>; Amy Edwards‎</a:t>
            </a:r>
          </a:p>
          <a:p>
            <a:pPr marL="0" indent="0">
              <a:buNone/>
            </a:pPr>
            <a:r>
              <a:rPr lang="en-US" u="sng" dirty="0" err="1" smtClean="0"/>
              <a:t>Parttime</a:t>
            </a:r>
            <a:r>
              <a:rPr lang="en-US" u="sng" dirty="0" smtClean="0"/>
              <a:t> Faculty:</a:t>
            </a:r>
            <a:r>
              <a:rPr lang="en-US" dirty="0" smtClean="0"/>
              <a:t>  </a:t>
            </a:r>
          </a:p>
          <a:p>
            <a:pPr marL="0" indent="0">
              <a:buNone/>
            </a:pPr>
            <a:r>
              <a:rPr lang="en-US" dirty="0"/>
              <a:t>	</a:t>
            </a:r>
            <a:r>
              <a:rPr lang="en-US" dirty="0" smtClean="0"/>
              <a:t>Brendan </a:t>
            </a:r>
            <a:r>
              <a:rPr lang="en-US" dirty="0"/>
              <a:t>Mar; </a:t>
            </a:r>
            <a:r>
              <a:rPr lang="en-US" dirty="0" smtClean="0"/>
              <a:t>Katherine </a:t>
            </a:r>
            <a:r>
              <a:rPr lang="en-US" dirty="0" err="1"/>
              <a:t>Schaefers</a:t>
            </a:r>
            <a:endParaRPr lang="en-US" dirty="0"/>
          </a:p>
          <a:p>
            <a:pPr marL="0" indent="0">
              <a:buNone/>
            </a:pPr>
            <a:r>
              <a:rPr lang="en-US" u="sng" dirty="0" smtClean="0"/>
              <a:t>Administrators:</a:t>
            </a:r>
            <a:r>
              <a:rPr lang="en-US" dirty="0" smtClean="0"/>
              <a:t>  </a:t>
            </a:r>
          </a:p>
          <a:p>
            <a:pPr marL="0" indent="0">
              <a:buNone/>
            </a:pPr>
            <a:r>
              <a:rPr lang="en-US" dirty="0"/>
              <a:t>	</a:t>
            </a:r>
            <a:r>
              <a:rPr lang="en-US" dirty="0" err="1" smtClean="0"/>
              <a:t>Laureen</a:t>
            </a:r>
            <a:r>
              <a:rPr lang="en-US" dirty="0" smtClean="0"/>
              <a:t> </a:t>
            </a:r>
            <a:r>
              <a:rPr lang="en-US" dirty="0" err="1"/>
              <a:t>Balducci</a:t>
            </a:r>
            <a:r>
              <a:rPr lang="en-US" dirty="0"/>
              <a:t>‎; Paul </a:t>
            </a:r>
            <a:r>
              <a:rPr lang="en-US" dirty="0" err="1"/>
              <a:t>Starer</a:t>
            </a:r>
            <a:r>
              <a:rPr lang="en-US" dirty="0"/>
              <a:t>‎; </a:t>
            </a:r>
          </a:p>
          <a:p>
            <a:endParaRPr lang="en-US" dirty="0"/>
          </a:p>
        </p:txBody>
      </p:sp>
    </p:spTree>
    <p:extLst>
      <p:ext uri="{BB962C8B-B14F-4D97-AF65-F5344CB8AC3E}">
        <p14:creationId xmlns:p14="http://schemas.microsoft.com/office/powerpoint/2010/main" val="73925724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2017-18 Meetings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Governance Summit</a:t>
            </a:r>
            <a:r>
              <a:rPr lang="en-US" dirty="0" smtClean="0"/>
              <a:t> Sept 14</a:t>
            </a:r>
          </a:p>
          <a:p>
            <a:r>
              <a:rPr lang="en-US" u="sng" dirty="0" smtClean="0"/>
              <a:t>Leadership Council</a:t>
            </a:r>
          </a:p>
          <a:p>
            <a:pPr marL="228600" lvl="1" indent="0">
              <a:buNone/>
            </a:pPr>
            <a:r>
              <a:rPr lang="en-US" dirty="0" smtClean="0"/>
              <a:t>Nov 6, Nov 20, Jan 12, Jan 24, Feb 26,  Mar 14, May 1, May 9</a:t>
            </a:r>
          </a:p>
          <a:p>
            <a:r>
              <a:rPr lang="en-US" u="sng" dirty="0" err="1" smtClean="0"/>
              <a:t>PaRC</a:t>
            </a:r>
            <a:r>
              <a:rPr lang="en-US" u="sng" dirty="0" smtClean="0"/>
              <a:t> Discussions</a:t>
            </a:r>
          </a:p>
          <a:p>
            <a:pPr marL="228600" lvl="1" indent="0">
              <a:buNone/>
            </a:pPr>
            <a:r>
              <a:rPr lang="en-US" dirty="0" smtClean="0"/>
              <a:t>Oct 11, Jan 17, Feb 21, March 7, May 16, June 6</a:t>
            </a:r>
          </a:p>
          <a:p>
            <a:r>
              <a:rPr lang="en-US" u="sng" dirty="0" smtClean="0"/>
              <a:t>Town Hall </a:t>
            </a:r>
            <a:r>
              <a:rPr lang="en-US" dirty="0" smtClean="0"/>
              <a:t>-- Feb 28, May 24</a:t>
            </a:r>
            <a:endParaRPr lang="en-US" dirty="0"/>
          </a:p>
        </p:txBody>
      </p:sp>
    </p:spTree>
    <p:extLst>
      <p:ext uri="{BB962C8B-B14F-4D97-AF65-F5344CB8AC3E}">
        <p14:creationId xmlns:p14="http://schemas.microsoft.com/office/powerpoint/2010/main" val="71113578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Council Feb 26 and Town Hall Feb 28</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The </a:t>
            </a:r>
            <a:r>
              <a:rPr lang="en-US" dirty="0"/>
              <a:t>equity / education committee appears to have a lot of topics for one committee</a:t>
            </a:r>
            <a:r>
              <a:rPr lang="en-US" dirty="0" smtClean="0"/>
              <a:t>.</a:t>
            </a:r>
          </a:p>
          <a:p>
            <a:r>
              <a:rPr lang="en-US" dirty="0" smtClean="0"/>
              <a:t>Within </a:t>
            </a:r>
            <a:r>
              <a:rPr lang="en-US" dirty="0"/>
              <a:t>Ed Master Plan idea – maybe 3 or 4 committees is not enough. </a:t>
            </a:r>
            <a:endParaRPr lang="en-US" dirty="0" smtClean="0"/>
          </a:p>
          <a:p>
            <a:r>
              <a:rPr lang="en-US" dirty="0" smtClean="0"/>
              <a:t>All </a:t>
            </a:r>
            <a:r>
              <a:rPr lang="en-US" dirty="0"/>
              <a:t>committees should consider the review of strategic resource allocations (not just the Council). </a:t>
            </a:r>
          </a:p>
          <a:p>
            <a:r>
              <a:rPr lang="en-US" dirty="0" smtClean="0"/>
              <a:t>Align </a:t>
            </a:r>
            <a:r>
              <a:rPr lang="en-US" dirty="0"/>
              <a:t>passions to serve on a smaller committee – provide opportunities for engagement that might be narrower in focus.  Perhaps the idea of a “caucus” for particular focus areas</a:t>
            </a:r>
            <a:r>
              <a:rPr lang="en-US" dirty="0" smtClean="0"/>
              <a:t>?</a:t>
            </a:r>
            <a:r>
              <a:rPr lang="en-US" dirty="0"/>
              <a:t> </a:t>
            </a:r>
            <a:endParaRPr lang="en-US" dirty="0" smtClean="0"/>
          </a:p>
          <a:p>
            <a:r>
              <a:rPr lang="en-US" dirty="0" smtClean="0"/>
              <a:t>What </a:t>
            </a:r>
            <a:r>
              <a:rPr lang="en-US" dirty="0"/>
              <a:t>is the role of the facilitator?</a:t>
            </a:r>
          </a:p>
          <a:p>
            <a:pPr lvl="0"/>
            <a:r>
              <a:rPr lang="en-US" dirty="0" smtClean="0"/>
              <a:t>I </a:t>
            </a:r>
            <a:r>
              <a:rPr lang="en-US" dirty="0"/>
              <a:t>feel that there is not enough faculty members on the committee.  Too many administrators</a:t>
            </a:r>
            <a:r>
              <a:rPr lang="en-US" dirty="0" smtClean="0"/>
              <a:t>.</a:t>
            </a:r>
          </a:p>
          <a:p>
            <a:pPr lvl="0"/>
            <a:r>
              <a:rPr lang="en-US" dirty="0" smtClean="0"/>
              <a:t>I think this plan is a great 1st step and understand we have to be open to continued improvement.</a:t>
            </a:r>
            <a:endParaRPr lang="en-US" dirty="0"/>
          </a:p>
          <a:p>
            <a:endParaRPr lang="en-US" dirty="0"/>
          </a:p>
        </p:txBody>
      </p:sp>
    </p:spTree>
    <p:extLst>
      <p:ext uri="{BB962C8B-B14F-4D97-AF65-F5344CB8AC3E}">
        <p14:creationId xmlns:p14="http://schemas.microsoft.com/office/powerpoint/2010/main" val="246088072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PaRC</a:t>
            </a:r>
            <a:r>
              <a:rPr lang="en-US" dirty="0" smtClean="0"/>
              <a:t> </a:t>
            </a:r>
            <a:r>
              <a:rPr lang="en-US" dirty="0" err="1" smtClean="0"/>
              <a:t>Feeback</a:t>
            </a:r>
            <a:r>
              <a:rPr lang="en-US" dirty="0" smtClean="0"/>
              <a:t> March 7</a:t>
            </a:r>
            <a:endParaRPr lang="en-US" dirty="0"/>
          </a:p>
        </p:txBody>
      </p:sp>
      <p:pic>
        <p:nvPicPr>
          <p:cNvPr id="4" name="Content Placeholder 3" descr="C:\Users\lamanque\AppData\Local\Temp\IMG_251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4323" y="1841150"/>
            <a:ext cx="3474720" cy="2606040"/>
          </a:xfrm>
          <a:prstGeom prst="rect">
            <a:avLst/>
          </a:prstGeom>
          <a:noFill/>
          <a:ln>
            <a:noFill/>
          </a:ln>
        </p:spPr>
      </p:pic>
      <p:pic>
        <p:nvPicPr>
          <p:cNvPr id="5" name="Picture 4" descr="C:\Users\lamanque\AppData\Local\Temp\IMG_25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265" y="1776414"/>
            <a:ext cx="3474720" cy="2606040"/>
          </a:xfrm>
          <a:prstGeom prst="rect">
            <a:avLst/>
          </a:prstGeom>
          <a:noFill/>
          <a:ln>
            <a:noFill/>
          </a:ln>
        </p:spPr>
      </p:pic>
      <p:pic>
        <p:nvPicPr>
          <p:cNvPr id="6" name="Picture 5" descr="C:\Users\lamanque\AppData\Local\Temp\IMG_25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0892" y="4065844"/>
            <a:ext cx="3474720" cy="2606040"/>
          </a:xfrm>
          <a:prstGeom prst="rect">
            <a:avLst/>
          </a:prstGeom>
          <a:noFill/>
          <a:ln>
            <a:noFill/>
          </a:ln>
        </p:spPr>
      </p:pic>
    </p:spTree>
    <p:extLst>
      <p:ext uri="{BB962C8B-B14F-4D97-AF65-F5344CB8AC3E}">
        <p14:creationId xmlns:p14="http://schemas.microsoft.com/office/powerpoint/2010/main" val="261751592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 Clarifications</a:t>
            </a:r>
            <a:endParaRPr lang="en-US" dirty="0"/>
          </a:p>
        </p:txBody>
      </p:sp>
      <p:sp>
        <p:nvSpPr>
          <p:cNvPr id="3" name="Content Placeholder 2"/>
          <p:cNvSpPr>
            <a:spLocks noGrp="1"/>
          </p:cNvSpPr>
          <p:nvPr>
            <p:ph idx="1"/>
          </p:nvPr>
        </p:nvSpPr>
        <p:spPr>
          <a:xfrm>
            <a:off x="550333" y="1958273"/>
            <a:ext cx="8112653" cy="4400988"/>
          </a:xfrm>
        </p:spPr>
        <p:txBody>
          <a:bodyPr>
            <a:normAutofit fontScale="47500" lnSpcReduction="20000"/>
          </a:bodyPr>
          <a:lstStyle/>
          <a:p>
            <a:r>
              <a:rPr lang="en-US" dirty="0" smtClean="0"/>
              <a:t>It </a:t>
            </a:r>
            <a:r>
              <a:rPr lang="en-US" dirty="0"/>
              <a:t>will be up to the Senates (Academic, Classified, AFSC) and the President (for administrators) to make decisions on appointments to the committees, including terms and term limits. </a:t>
            </a:r>
            <a:endParaRPr lang="en-US" dirty="0" smtClean="0"/>
          </a:p>
          <a:p>
            <a:r>
              <a:rPr lang="en-US" dirty="0" smtClean="0"/>
              <a:t>Facilitators </a:t>
            </a:r>
            <a:r>
              <a:rPr lang="en-US" dirty="0"/>
              <a:t>and recorders will be Foothill employees but not members of the committee (they will not vote, they will not be a tri-chair). They will be appointed by the president and assigned to a committee for a whole </a:t>
            </a:r>
            <a:r>
              <a:rPr lang="en-US" dirty="0" smtClean="0"/>
              <a:t>year</a:t>
            </a:r>
          </a:p>
          <a:p>
            <a:r>
              <a:rPr lang="en-US" dirty="0" smtClean="0"/>
              <a:t>Committees </a:t>
            </a:r>
            <a:r>
              <a:rPr lang="en-US" dirty="0"/>
              <a:t>will be able to appoint one or more study groups. </a:t>
            </a:r>
            <a:endParaRPr lang="en-US" dirty="0" smtClean="0"/>
          </a:p>
          <a:p>
            <a:r>
              <a:rPr lang="en-US" dirty="0" smtClean="0"/>
              <a:t>Each </a:t>
            </a:r>
            <a:r>
              <a:rPr lang="en-US" dirty="0"/>
              <a:t>committee is independent and has a distinct membership.  Each committee can make recommendations directly to the president.</a:t>
            </a:r>
          </a:p>
          <a:p>
            <a:r>
              <a:rPr lang="en-US" dirty="0" smtClean="0"/>
              <a:t>Committee </a:t>
            </a:r>
            <a:r>
              <a:rPr lang="en-US" dirty="0"/>
              <a:t>meetings will be scheduled for Friday afternoons.  Committees can decide if they want to meet more than once monthly</a:t>
            </a:r>
            <a:r>
              <a:rPr lang="en-US" dirty="0" smtClean="0"/>
              <a:t>.</a:t>
            </a:r>
          </a:p>
          <a:p>
            <a:r>
              <a:rPr lang="en-US" dirty="0" smtClean="0"/>
              <a:t>20 Frequently Asked Questions (FAQs)</a:t>
            </a:r>
          </a:p>
        </p:txBody>
      </p:sp>
    </p:spTree>
    <p:extLst>
      <p:ext uri="{BB962C8B-B14F-4D97-AF65-F5344CB8AC3E}">
        <p14:creationId xmlns:p14="http://schemas.microsoft.com/office/powerpoint/2010/main" val="1453800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Governance (Draft)</a:t>
            </a:r>
            <a:endParaRPr lang="en-US" dirty="0"/>
          </a:p>
        </p:txBody>
      </p:sp>
      <p:pic>
        <p:nvPicPr>
          <p:cNvPr id="5" name="Content Placeholder 4"/>
          <p:cNvPicPr>
            <a:picLocks noGrp="1"/>
          </p:cNvPicPr>
          <p:nvPr>
            <p:ph idx="1"/>
          </p:nvPr>
        </p:nvPicPr>
        <p:blipFill>
          <a:blip r:embed="rId2"/>
          <a:stretch>
            <a:fillRect/>
          </a:stretch>
        </p:blipFill>
        <p:spPr>
          <a:xfrm>
            <a:off x="3183482" y="2243138"/>
            <a:ext cx="2846886" cy="4116387"/>
          </a:xfrm>
          <a:prstGeom prst="rect">
            <a:avLst/>
          </a:prstGeom>
        </p:spPr>
      </p:pic>
    </p:spTree>
    <p:extLst>
      <p:ext uri="{BB962C8B-B14F-4D97-AF65-F5344CB8AC3E}">
        <p14:creationId xmlns:p14="http://schemas.microsoft.com/office/powerpoint/2010/main" val="98749894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Academic Fall2015</Template>
  <TotalTime>5324</TotalTime>
  <Words>858</Words>
  <Application>Microsoft Office PowerPoint</Application>
  <PresentationFormat>On-screen Show (4:3)</PresentationFormat>
  <Paragraphs>93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Academic Fall2015</vt:lpstr>
      <vt:lpstr>Foothill College  Governance Redesign Update</vt:lpstr>
      <vt:lpstr>Governance Redesign Timeline</vt:lpstr>
      <vt:lpstr>Governance Change Timeline</vt:lpstr>
      <vt:lpstr>Leadership Council on Governance Redesign</vt:lpstr>
      <vt:lpstr>2017-18 Meetings</vt:lpstr>
      <vt:lpstr>Feedback from Council Feb 26 and Town Hall Feb 28</vt:lpstr>
      <vt:lpstr>PaRC Feeback March 7</vt:lpstr>
      <vt:lpstr>Changes / Clarifications</vt:lpstr>
      <vt:lpstr>The Role of Governance (Draft)</vt:lpstr>
      <vt:lpstr>Educational Master Plan Governance Model (Draft)</vt:lpstr>
      <vt:lpstr>Strategic Decision Making Model (Draft)</vt:lpstr>
      <vt:lpstr>Key Items of Discussion</vt:lpstr>
      <vt:lpstr>PowerPoint Presentation</vt:lpstr>
      <vt:lpstr>From the Handbook …</vt:lpstr>
      <vt:lpstr>Governance Committee  Topic Areas</vt:lpstr>
      <vt:lpstr>Proposal for Program Review in 2018-19</vt:lpstr>
      <vt:lpstr>Operation of Committees</vt:lpstr>
      <vt:lpstr>Proposed Study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FHDA</cp:lastModifiedBy>
  <cp:revision>263</cp:revision>
  <cp:lastPrinted>2018-05-23T23:58:06Z</cp:lastPrinted>
  <dcterms:created xsi:type="dcterms:W3CDTF">2017-07-10T18:20:34Z</dcterms:created>
  <dcterms:modified xsi:type="dcterms:W3CDTF">2018-05-31T15:26:58Z</dcterms:modified>
</cp:coreProperties>
</file>