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5" r:id="rId3"/>
    <p:sldId id="304" r:id="rId4"/>
    <p:sldId id="322" r:id="rId5"/>
    <p:sldId id="335" r:id="rId6"/>
    <p:sldId id="336" r:id="rId7"/>
    <p:sldId id="331" r:id="rId8"/>
    <p:sldId id="327" r:id="rId9"/>
    <p:sldId id="312" r:id="rId10"/>
    <p:sldId id="334" r:id="rId11"/>
    <p:sldId id="338" r:id="rId12"/>
    <p:sldId id="337" r:id="rId13"/>
    <p:sldId id="328" r:id="rId14"/>
    <p:sldId id="332" r:id="rId15"/>
    <p:sldId id="329" r:id="rId16"/>
    <p:sldId id="330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F90"/>
    <a:srgbClr val="F2E4C0"/>
    <a:srgbClr val="891827"/>
    <a:srgbClr val="8D1828"/>
    <a:srgbClr val="F6F1E7"/>
    <a:srgbClr val="62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76"/>
    <p:restoredTop sz="94050" autoAdjust="0"/>
  </p:normalViewPr>
  <p:slideViewPr>
    <p:cSldViewPr snapToGrid="0" snapToObjects="1">
      <p:cViewPr>
        <p:scale>
          <a:sx n="118" d="100"/>
          <a:sy n="118" d="100"/>
        </p:scale>
        <p:origin x="-143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FFB3E-E2A8-4F81-BAFE-4AF9924506D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2867DE-3A51-488D-8379-A49ABC6414FA}">
      <dgm:prSet phldrT="[Text]"/>
      <dgm:spPr>
        <a:xfrm>
          <a:off x="2926017" y="912825"/>
          <a:ext cx="910520" cy="432000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Spring</a:t>
          </a:r>
        </a:p>
      </dgm:t>
    </dgm:pt>
    <dgm:pt modelId="{A9ED312D-07FC-49F5-A17E-97762DF044C3}" type="parTrans" cxnId="{C1D057D0-847C-4D63-B8DA-16BE8993F97A}">
      <dgm:prSet/>
      <dgm:spPr/>
      <dgm:t>
        <a:bodyPr/>
        <a:lstStyle/>
        <a:p>
          <a:endParaRPr lang="en-US"/>
        </a:p>
      </dgm:t>
    </dgm:pt>
    <dgm:pt modelId="{FE9CB84A-1D60-4AEF-B93A-1991BC558030}" type="sibTrans" cxnId="{C1D057D0-847C-4D63-B8DA-16BE8993F97A}">
      <dgm:prSet/>
      <dgm:spPr>
        <a:xfrm>
          <a:off x="3974568" y="943478"/>
          <a:ext cx="292626" cy="226693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87B70CD-AAF6-4EC8-94A4-E04EADEE9756}">
      <dgm:prSet phldrT="[Text]"/>
      <dgm:spPr>
        <a:xfrm>
          <a:off x="3112509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Finalize 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Proposal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B44F1FE-668B-4A55-9A3F-3CB85D6D07F6}" type="parTrans" cxnId="{169317FC-02B0-46EA-9F24-658BB0ED76AD}">
      <dgm:prSet/>
      <dgm:spPr/>
      <dgm:t>
        <a:bodyPr/>
        <a:lstStyle/>
        <a:p>
          <a:endParaRPr lang="en-US"/>
        </a:p>
      </dgm:t>
    </dgm:pt>
    <dgm:pt modelId="{DD638486-4D1A-4E52-A362-63C80689AF6E}" type="sibTrans" cxnId="{169317FC-02B0-46EA-9F24-658BB0ED76AD}">
      <dgm:prSet/>
      <dgm:spPr/>
      <dgm:t>
        <a:bodyPr/>
        <a:lstStyle/>
        <a:p>
          <a:endParaRPr lang="en-US"/>
        </a:p>
      </dgm:t>
    </dgm:pt>
    <dgm:pt modelId="{A4630E03-5299-4F7A-973E-918AE0C15DCE}">
      <dgm:prSet phldrT="[Text]"/>
      <dgm:spPr>
        <a:xfrm>
          <a:off x="4388663" y="912825"/>
          <a:ext cx="910520" cy="432000"/>
        </a:xfr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2018</a:t>
          </a:r>
        </a:p>
      </dgm:t>
    </dgm:pt>
    <dgm:pt modelId="{87963947-D9FA-4173-B82E-028B230F1753}" type="parTrans" cxnId="{CA322748-322E-4EE5-8D65-72DAE77C76D2}">
      <dgm:prSet/>
      <dgm:spPr/>
      <dgm:t>
        <a:bodyPr/>
        <a:lstStyle/>
        <a:p>
          <a:endParaRPr lang="en-US"/>
        </a:p>
      </dgm:t>
    </dgm:pt>
    <dgm:pt modelId="{BFAB5F58-42E1-41DE-B7AA-67201250CEFF}" type="sibTrans" cxnId="{CA322748-322E-4EE5-8D65-72DAE77C76D2}">
      <dgm:prSet/>
      <dgm:spPr/>
      <dgm:t>
        <a:bodyPr/>
        <a:lstStyle/>
        <a:p>
          <a:endParaRPr lang="en-US"/>
        </a:p>
      </dgm:t>
    </dgm:pt>
    <dgm:pt modelId="{48AC2335-809E-4BEF-9F50-6F28E70790D7}">
      <dgm:prSet phldrT="[Text]"/>
      <dgm:spPr>
        <a:xfrm>
          <a:off x="4575155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Implement at Governance 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Summit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8DF6A95-5F08-402F-8872-1DB4CC27D761}" type="parTrans" cxnId="{689C0434-DE05-428D-86F7-6C6CDE4A9B70}">
      <dgm:prSet/>
      <dgm:spPr/>
      <dgm:t>
        <a:bodyPr/>
        <a:lstStyle/>
        <a:p>
          <a:endParaRPr lang="en-US"/>
        </a:p>
      </dgm:t>
    </dgm:pt>
    <dgm:pt modelId="{D319051E-1D3D-4F35-BE5D-95F0EEC2BC17}" type="sibTrans" cxnId="{689C0434-DE05-428D-86F7-6C6CDE4A9B70}">
      <dgm:prSet/>
      <dgm:spPr/>
      <dgm:t>
        <a:bodyPr/>
        <a:lstStyle/>
        <a:p>
          <a:endParaRPr lang="en-US"/>
        </a:p>
      </dgm:t>
    </dgm:pt>
    <dgm:pt modelId="{663D9637-FAF5-48B5-A5CC-F7EAC728BBBA}">
      <dgm:prSet phldrT="[Text]"/>
      <dgm:spPr>
        <a:xfrm>
          <a:off x="3112509" y="1200825"/>
          <a:ext cx="910520" cy="10867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Facilitator Training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B2EC87C-D2C6-4A39-A0BF-50FDDDE98B3D}" type="parTrans" cxnId="{403B1548-1D27-45A3-8102-A03D8EC88C5A}">
      <dgm:prSet/>
      <dgm:spPr/>
      <dgm:t>
        <a:bodyPr/>
        <a:lstStyle/>
        <a:p>
          <a:endParaRPr lang="en-US"/>
        </a:p>
      </dgm:t>
    </dgm:pt>
    <dgm:pt modelId="{FA162B88-9D63-49E0-9722-F50D2E418C41}" type="sibTrans" cxnId="{403B1548-1D27-45A3-8102-A03D8EC88C5A}">
      <dgm:prSet/>
      <dgm:spPr/>
      <dgm:t>
        <a:bodyPr/>
        <a:lstStyle/>
        <a:p>
          <a:endParaRPr lang="en-US"/>
        </a:p>
      </dgm:t>
    </dgm:pt>
    <dgm:pt modelId="{06142339-896B-425A-A9CF-2C65A5F8B578}" type="pres">
      <dgm:prSet presAssocID="{1B8FFB3E-E2A8-4F81-BAFE-4AF9924506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CD2656-5DBD-4F82-8412-A886DA760580}" type="pres">
      <dgm:prSet presAssocID="{E62867DE-3A51-488D-8379-A49ABC6414FA}" presName="composite" presStyleCnt="0"/>
      <dgm:spPr/>
    </dgm:pt>
    <dgm:pt modelId="{1ED958EA-8C2D-41C8-854E-B471AA52F6A9}" type="pres">
      <dgm:prSet presAssocID="{E62867DE-3A51-488D-8379-A49ABC6414FA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154EA53-464D-470F-ABFB-BBA1F7F80FF5}" type="pres">
      <dgm:prSet presAssocID="{E62867DE-3A51-488D-8379-A49ABC6414FA}" presName="parSh" presStyleLbl="node1" presStyleIdx="0" presStyleCnt="2"/>
      <dgm:spPr/>
      <dgm:t>
        <a:bodyPr/>
        <a:lstStyle/>
        <a:p>
          <a:endParaRPr lang="en-US"/>
        </a:p>
      </dgm:t>
    </dgm:pt>
    <dgm:pt modelId="{276E11B5-89CF-482B-A195-A32FCEAED5B9}" type="pres">
      <dgm:prSet presAssocID="{E62867DE-3A51-488D-8379-A49ABC6414FA}" presName="desTx" presStyleLbl="fgAcc1" presStyleIdx="0" presStyleCnt="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94763A6-042E-4540-8D70-9D25D9B762A3}" type="pres">
      <dgm:prSet presAssocID="{FE9CB84A-1D60-4AEF-B93A-1991BC558030}" presName="sibTrans" presStyleLbl="sibTrans2D1" presStyleIdx="0" presStyleCnt="1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C3AE7050-3A94-4463-B026-25C0FDDDBA8A}" type="pres">
      <dgm:prSet presAssocID="{FE9CB84A-1D60-4AEF-B93A-1991BC558030}" presName="connTx" presStyleLbl="sibTrans2D1" presStyleIdx="0" presStyleCnt="1"/>
      <dgm:spPr/>
      <dgm:t>
        <a:bodyPr/>
        <a:lstStyle/>
        <a:p>
          <a:endParaRPr lang="en-US"/>
        </a:p>
      </dgm:t>
    </dgm:pt>
    <dgm:pt modelId="{2797A1F5-97E0-4372-87E3-4347BD618B5D}" type="pres">
      <dgm:prSet presAssocID="{A4630E03-5299-4F7A-973E-918AE0C15DCE}" presName="composite" presStyleCnt="0"/>
      <dgm:spPr/>
    </dgm:pt>
    <dgm:pt modelId="{15496852-7CBC-4F8D-B977-FC2D2F0DFE3D}" type="pres">
      <dgm:prSet presAssocID="{A4630E03-5299-4F7A-973E-918AE0C15DCE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4F4F75D-0D31-4D76-9594-4CFCE9034D68}" type="pres">
      <dgm:prSet presAssocID="{A4630E03-5299-4F7A-973E-918AE0C15DCE}" presName="parSh" presStyleLbl="node1" presStyleIdx="1" presStyleCnt="2"/>
      <dgm:spPr/>
      <dgm:t>
        <a:bodyPr/>
        <a:lstStyle/>
        <a:p>
          <a:endParaRPr lang="en-US"/>
        </a:p>
      </dgm:t>
    </dgm:pt>
    <dgm:pt modelId="{6705E19C-AF67-41A4-8D7E-160C02F59962}" type="pres">
      <dgm:prSet presAssocID="{A4630E03-5299-4F7A-973E-918AE0C15DCE}" presName="desTx" presStyleLbl="fgAcc1" presStyleIdx="1" presStyleCnt="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689C0434-DE05-428D-86F7-6C6CDE4A9B70}" srcId="{A4630E03-5299-4F7A-973E-918AE0C15DCE}" destId="{48AC2335-809E-4BEF-9F50-6F28E70790D7}" srcOrd="0" destOrd="0" parTransId="{78DF6A95-5F08-402F-8872-1DB4CC27D761}" sibTransId="{D319051E-1D3D-4F35-BE5D-95F0EEC2BC17}"/>
    <dgm:cxn modelId="{C1D057D0-847C-4D63-B8DA-16BE8993F97A}" srcId="{1B8FFB3E-E2A8-4F81-BAFE-4AF9924506DD}" destId="{E62867DE-3A51-488D-8379-A49ABC6414FA}" srcOrd="0" destOrd="0" parTransId="{A9ED312D-07FC-49F5-A17E-97762DF044C3}" sibTransId="{FE9CB84A-1D60-4AEF-B93A-1991BC558030}"/>
    <dgm:cxn modelId="{403B1548-1D27-45A3-8102-A03D8EC88C5A}" srcId="{E62867DE-3A51-488D-8379-A49ABC6414FA}" destId="{663D9637-FAF5-48B5-A5CC-F7EAC728BBBA}" srcOrd="1" destOrd="0" parTransId="{3B2EC87C-D2C6-4A39-A0BF-50FDDDE98B3D}" sibTransId="{FA162B88-9D63-49E0-9722-F50D2E418C41}"/>
    <dgm:cxn modelId="{18DD51AB-6B6B-44E5-AE2B-17D296EFEC07}" type="presOf" srcId="{E62867DE-3A51-488D-8379-A49ABC6414FA}" destId="{1ED958EA-8C2D-41C8-854E-B471AA52F6A9}" srcOrd="0" destOrd="0" presId="urn:microsoft.com/office/officeart/2005/8/layout/process3"/>
    <dgm:cxn modelId="{4320F304-0D74-4764-9046-05834A0E68BB}" type="presOf" srcId="{FE9CB84A-1D60-4AEF-B93A-1991BC558030}" destId="{C3AE7050-3A94-4463-B026-25C0FDDDBA8A}" srcOrd="1" destOrd="0" presId="urn:microsoft.com/office/officeart/2005/8/layout/process3"/>
    <dgm:cxn modelId="{169317FC-02B0-46EA-9F24-658BB0ED76AD}" srcId="{E62867DE-3A51-488D-8379-A49ABC6414FA}" destId="{D87B70CD-AAF6-4EC8-94A4-E04EADEE9756}" srcOrd="0" destOrd="0" parTransId="{EB44F1FE-668B-4A55-9A3F-3CB85D6D07F6}" sibTransId="{DD638486-4D1A-4E52-A362-63C80689AF6E}"/>
    <dgm:cxn modelId="{E5C059E8-ACFB-4D74-9868-15B6E0AE0B6D}" type="presOf" srcId="{48AC2335-809E-4BEF-9F50-6F28E70790D7}" destId="{6705E19C-AF67-41A4-8D7E-160C02F59962}" srcOrd="0" destOrd="0" presId="urn:microsoft.com/office/officeart/2005/8/layout/process3"/>
    <dgm:cxn modelId="{51D5C57E-803C-43BD-98E8-677D3533006C}" type="presOf" srcId="{FE9CB84A-1D60-4AEF-B93A-1991BC558030}" destId="{D94763A6-042E-4540-8D70-9D25D9B762A3}" srcOrd="0" destOrd="0" presId="urn:microsoft.com/office/officeart/2005/8/layout/process3"/>
    <dgm:cxn modelId="{1288D738-1C52-4D8E-93B8-471BFFAE6300}" type="presOf" srcId="{A4630E03-5299-4F7A-973E-918AE0C15DCE}" destId="{15496852-7CBC-4F8D-B977-FC2D2F0DFE3D}" srcOrd="0" destOrd="0" presId="urn:microsoft.com/office/officeart/2005/8/layout/process3"/>
    <dgm:cxn modelId="{2DDE7017-64AE-4E46-8D9F-5E8108A3B058}" type="presOf" srcId="{E62867DE-3A51-488D-8379-A49ABC6414FA}" destId="{1154EA53-464D-470F-ABFB-BBA1F7F80FF5}" srcOrd="1" destOrd="0" presId="urn:microsoft.com/office/officeart/2005/8/layout/process3"/>
    <dgm:cxn modelId="{58420257-6DA9-4660-8458-10897C1C00CC}" type="presOf" srcId="{1B8FFB3E-E2A8-4F81-BAFE-4AF9924506DD}" destId="{06142339-896B-425A-A9CF-2C65A5F8B578}" srcOrd="0" destOrd="0" presId="urn:microsoft.com/office/officeart/2005/8/layout/process3"/>
    <dgm:cxn modelId="{6194616B-A16F-4B52-A40F-42659D225433}" type="presOf" srcId="{D87B70CD-AAF6-4EC8-94A4-E04EADEE9756}" destId="{276E11B5-89CF-482B-A195-A32FCEAED5B9}" srcOrd="0" destOrd="0" presId="urn:microsoft.com/office/officeart/2005/8/layout/process3"/>
    <dgm:cxn modelId="{C39F37CE-3060-42D5-99B9-AF030EB2D431}" type="presOf" srcId="{A4630E03-5299-4F7A-973E-918AE0C15DCE}" destId="{74F4F75D-0D31-4D76-9594-4CFCE9034D68}" srcOrd="1" destOrd="0" presId="urn:microsoft.com/office/officeart/2005/8/layout/process3"/>
    <dgm:cxn modelId="{849CF02D-F6CD-4936-A09A-8A9A159C7F99}" type="presOf" srcId="{663D9637-FAF5-48B5-A5CC-F7EAC728BBBA}" destId="{276E11B5-89CF-482B-A195-A32FCEAED5B9}" srcOrd="0" destOrd="1" presId="urn:microsoft.com/office/officeart/2005/8/layout/process3"/>
    <dgm:cxn modelId="{CA322748-322E-4EE5-8D65-72DAE77C76D2}" srcId="{1B8FFB3E-E2A8-4F81-BAFE-4AF9924506DD}" destId="{A4630E03-5299-4F7A-973E-918AE0C15DCE}" srcOrd="1" destOrd="0" parTransId="{87963947-D9FA-4173-B82E-028B230F1753}" sibTransId="{BFAB5F58-42E1-41DE-B7AA-67201250CEFF}"/>
    <dgm:cxn modelId="{AECBD07E-B9FF-4F20-AF56-F993A2998DCD}" type="presParOf" srcId="{06142339-896B-425A-A9CF-2C65A5F8B578}" destId="{69CD2656-5DBD-4F82-8412-A886DA760580}" srcOrd="0" destOrd="0" presId="urn:microsoft.com/office/officeart/2005/8/layout/process3"/>
    <dgm:cxn modelId="{E5E8AC2F-6129-434A-96DB-4DDA4B60E01B}" type="presParOf" srcId="{69CD2656-5DBD-4F82-8412-A886DA760580}" destId="{1ED958EA-8C2D-41C8-854E-B471AA52F6A9}" srcOrd="0" destOrd="0" presId="urn:microsoft.com/office/officeart/2005/8/layout/process3"/>
    <dgm:cxn modelId="{7D89B8E0-6837-4291-AC9F-227DF2B3C52F}" type="presParOf" srcId="{69CD2656-5DBD-4F82-8412-A886DA760580}" destId="{1154EA53-464D-470F-ABFB-BBA1F7F80FF5}" srcOrd="1" destOrd="0" presId="urn:microsoft.com/office/officeart/2005/8/layout/process3"/>
    <dgm:cxn modelId="{B04E4054-26BD-489F-B5BC-9ED6A51CB38A}" type="presParOf" srcId="{69CD2656-5DBD-4F82-8412-A886DA760580}" destId="{276E11B5-89CF-482B-A195-A32FCEAED5B9}" srcOrd="2" destOrd="0" presId="urn:microsoft.com/office/officeart/2005/8/layout/process3"/>
    <dgm:cxn modelId="{E3DB448F-F143-47A5-966C-7389D78B2383}" type="presParOf" srcId="{06142339-896B-425A-A9CF-2C65A5F8B578}" destId="{D94763A6-042E-4540-8D70-9D25D9B762A3}" srcOrd="1" destOrd="0" presId="urn:microsoft.com/office/officeart/2005/8/layout/process3"/>
    <dgm:cxn modelId="{546F55F0-C4D0-428B-B026-D8774938DED9}" type="presParOf" srcId="{D94763A6-042E-4540-8D70-9D25D9B762A3}" destId="{C3AE7050-3A94-4463-B026-25C0FDDDBA8A}" srcOrd="0" destOrd="0" presId="urn:microsoft.com/office/officeart/2005/8/layout/process3"/>
    <dgm:cxn modelId="{66A25F26-FA68-4A3B-8655-9713AF48D39C}" type="presParOf" srcId="{06142339-896B-425A-A9CF-2C65A5F8B578}" destId="{2797A1F5-97E0-4372-87E3-4347BD618B5D}" srcOrd="2" destOrd="0" presId="urn:microsoft.com/office/officeart/2005/8/layout/process3"/>
    <dgm:cxn modelId="{39E07525-E2EB-4F6F-B8BE-5CDFD789D508}" type="presParOf" srcId="{2797A1F5-97E0-4372-87E3-4347BD618B5D}" destId="{15496852-7CBC-4F8D-B977-FC2D2F0DFE3D}" srcOrd="0" destOrd="0" presId="urn:microsoft.com/office/officeart/2005/8/layout/process3"/>
    <dgm:cxn modelId="{BF2044C4-DF93-464B-A056-EC7E215AA24E}" type="presParOf" srcId="{2797A1F5-97E0-4372-87E3-4347BD618B5D}" destId="{74F4F75D-0D31-4D76-9594-4CFCE9034D68}" srcOrd="1" destOrd="0" presId="urn:microsoft.com/office/officeart/2005/8/layout/process3"/>
    <dgm:cxn modelId="{FD3F2D5C-E26F-4D67-A04C-E82FAF7D6D3E}" type="presParOf" srcId="{2797A1F5-97E0-4372-87E3-4347BD618B5D}" destId="{6705E19C-AF67-41A4-8D7E-160C02F5996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C77312-1957-434D-B102-471E9DF1790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8A3D855-96A4-4990-A51C-DEEEBA1C64CF}">
      <dgm:prSet phldrT="[Text]" custT="1"/>
      <dgm:spPr/>
      <dgm:t>
        <a:bodyPr/>
        <a:lstStyle/>
        <a:p>
          <a:r>
            <a:rPr lang="en-US" sz="1000" dirty="0"/>
            <a:t>2015 Ed Master Plan goal on Governance</a:t>
          </a:r>
        </a:p>
      </dgm:t>
    </dgm:pt>
    <dgm:pt modelId="{2A77B8DE-2468-4BEF-B895-8A9252382B05}" type="parTrans" cxnId="{7C48128F-A3C1-4881-B9AE-9D73959E2861}">
      <dgm:prSet/>
      <dgm:spPr/>
      <dgm:t>
        <a:bodyPr/>
        <a:lstStyle/>
        <a:p>
          <a:endParaRPr lang="en-US"/>
        </a:p>
      </dgm:t>
    </dgm:pt>
    <dgm:pt modelId="{E6662D2B-3E06-4865-A88E-77C71C1FD330}" type="sibTrans" cxnId="{7C48128F-A3C1-4881-B9AE-9D73959E2861}">
      <dgm:prSet/>
      <dgm:spPr/>
      <dgm:t>
        <a:bodyPr/>
        <a:lstStyle/>
        <a:p>
          <a:endParaRPr lang="en-US"/>
        </a:p>
      </dgm:t>
    </dgm:pt>
    <dgm:pt modelId="{749E8118-4284-4DBD-A11F-8241F080FDBA}">
      <dgm:prSet phldrT="[Text]" custT="1"/>
      <dgm:spPr/>
      <dgm:t>
        <a:bodyPr/>
        <a:lstStyle/>
        <a:p>
          <a:r>
            <a:rPr lang="en-US" sz="1000"/>
            <a:t>Spring 2016 Governance Structure Survey Discussions</a:t>
          </a:r>
        </a:p>
      </dgm:t>
    </dgm:pt>
    <dgm:pt modelId="{7A6E159C-9FF2-4D41-AD65-2C74A5FCD80B}" type="parTrans" cxnId="{BDD44F53-C8C2-43A6-BC5F-546F4466289E}">
      <dgm:prSet/>
      <dgm:spPr/>
      <dgm:t>
        <a:bodyPr/>
        <a:lstStyle/>
        <a:p>
          <a:endParaRPr lang="en-US"/>
        </a:p>
      </dgm:t>
    </dgm:pt>
    <dgm:pt modelId="{EBE48F10-3181-489E-9CF2-6DC9DF0EA7A6}" type="sibTrans" cxnId="{BDD44F53-C8C2-43A6-BC5F-546F4466289E}">
      <dgm:prSet/>
      <dgm:spPr/>
      <dgm:t>
        <a:bodyPr/>
        <a:lstStyle/>
        <a:p>
          <a:endParaRPr lang="en-US"/>
        </a:p>
      </dgm:t>
    </dgm:pt>
    <dgm:pt modelId="{FF7517CD-B884-4950-8906-2F5935BF7155}">
      <dgm:prSet phldrT="[Text]" custT="1"/>
      <dgm:spPr/>
      <dgm:t>
        <a:bodyPr/>
        <a:lstStyle/>
        <a:p>
          <a:r>
            <a:rPr lang="en-US" sz="1000"/>
            <a:t>Fall 2016 Accreditation Summit led to Quality Focused Essay Topic on Governance</a:t>
          </a:r>
        </a:p>
      </dgm:t>
    </dgm:pt>
    <dgm:pt modelId="{5788D28A-F147-4B7C-9B27-8945F343846E}" type="parTrans" cxnId="{C2850C9C-A4F0-4F0E-9F73-CD43EB3CF0B1}">
      <dgm:prSet/>
      <dgm:spPr/>
      <dgm:t>
        <a:bodyPr/>
        <a:lstStyle/>
        <a:p>
          <a:endParaRPr lang="en-US"/>
        </a:p>
      </dgm:t>
    </dgm:pt>
    <dgm:pt modelId="{12CE92B6-6070-4213-858E-0058F94AE5FF}" type="sibTrans" cxnId="{C2850C9C-A4F0-4F0E-9F73-CD43EB3CF0B1}">
      <dgm:prSet/>
      <dgm:spPr/>
      <dgm:t>
        <a:bodyPr/>
        <a:lstStyle/>
        <a:p>
          <a:endParaRPr lang="en-US"/>
        </a:p>
      </dgm:t>
    </dgm:pt>
    <dgm:pt modelId="{99E5CBF3-8CE4-4C92-B925-3706273B39DC}">
      <dgm:prSet phldrT="[Text]" custT="1"/>
      <dgm:spPr/>
      <dgm:t>
        <a:bodyPr/>
        <a:lstStyle/>
        <a:p>
          <a:r>
            <a:rPr lang="en-US" sz="1000"/>
            <a:t>September 2017 Governance Retreat discussed need for new system</a:t>
          </a:r>
        </a:p>
      </dgm:t>
    </dgm:pt>
    <dgm:pt modelId="{E1C48255-7381-4F6D-BCD8-23D8B2BCD899}" type="parTrans" cxnId="{5C07B997-3632-4F67-AF48-101230853C2D}">
      <dgm:prSet/>
      <dgm:spPr/>
      <dgm:t>
        <a:bodyPr/>
        <a:lstStyle/>
        <a:p>
          <a:endParaRPr lang="en-US"/>
        </a:p>
      </dgm:t>
    </dgm:pt>
    <dgm:pt modelId="{5AD24F07-FD7E-4182-B780-319A723D86AA}" type="sibTrans" cxnId="{5C07B997-3632-4F67-AF48-101230853C2D}">
      <dgm:prSet/>
      <dgm:spPr/>
      <dgm:t>
        <a:bodyPr/>
        <a:lstStyle/>
        <a:p>
          <a:endParaRPr lang="en-US"/>
        </a:p>
      </dgm:t>
    </dgm:pt>
    <dgm:pt modelId="{2FE92C74-A1C2-4946-860B-D91A331CFEB7}">
      <dgm:prSet phldrT="[Text]" custT="1"/>
      <dgm:spPr/>
      <dgm:t>
        <a:bodyPr/>
        <a:lstStyle/>
        <a:p>
          <a:r>
            <a:rPr lang="en-US" sz="1000" dirty="0"/>
            <a:t>2017-18 Governance Redesign Leadership Council recommendations to </a:t>
          </a:r>
          <a:r>
            <a:rPr lang="en-US" sz="1000" dirty="0" err="1"/>
            <a:t>PaRC</a:t>
          </a:r>
          <a:endParaRPr lang="en-US" sz="1000" dirty="0"/>
        </a:p>
      </dgm:t>
    </dgm:pt>
    <dgm:pt modelId="{344D461B-7104-4233-BB37-51F18500A08E}" type="parTrans" cxnId="{97F8E572-1C27-4B4B-8147-60BD2E4585A8}">
      <dgm:prSet/>
      <dgm:spPr/>
      <dgm:t>
        <a:bodyPr/>
        <a:lstStyle/>
        <a:p>
          <a:endParaRPr lang="en-US"/>
        </a:p>
      </dgm:t>
    </dgm:pt>
    <dgm:pt modelId="{FF7DEAC6-CA5E-4D15-B999-4444F0465AEC}" type="sibTrans" cxnId="{97F8E572-1C27-4B4B-8147-60BD2E4585A8}">
      <dgm:prSet/>
      <dgm:spPr/>
      <dgm:t>
        <a:bodyPr/>
        <a:lstStyle/>
        <a:p>
          <a:endParaRPr lang="en-US"/>
        </a:p>
      </dgm:t>
    </dgm:pt>
    <dgm:pt modelId="{CA428D95-8D06-4077-844C-E808F92457F1}" type="pres">
      <dgm:prSet presAssocID="{23C77312-1957-434D-B102-471E9DF1790C}" presName="arrowDiagram" presStyleCnt="0">
        <dgm:presLayoutVars>
          <dgm:chMax val="5"/>
          <dgm:dir/>
          <dgm:resizeHandles val="exact"/>
        </dgm:presLayoutVars>
      </dgm:prSet>
      <dgm:spPr/>
    </dgm:pt>
    <dgm:pt modelId="{75E0B7EB-90EC-4616-96A0-402DCA988F70}" type="pres">
      <dgm:prSet presAssocID="{23C77312-1957-434D-B102-471E9DF1790C}" presName="arrow" presStyleLbl="bgShp" presStyleIdx="0" presStyleCnt="1"/>
      <dgm:spPr/>
    </dgm:pt>
    <dgm:pt modelId="{3442B6D6-26CE-4369-B03F-98A0C41BA201}" type="pres">
      <dgm:prSet presAssocID="{23C77312-1957-434D-B102-471E9DF1790C}" presName="arrowDiagram5" presStyleCnt="0"/>
      <dgm:spPr/>
    </dgm:pt>
    <dgm:pt modelId="{3F770C73-61D1-4333-A7FB-82CD293350B2}" type="pres">
      <dgm:prSet presAssocID="{48A3D855-96A4-4990-A51C-DEEEBA1C64CF}" presName="bullet5a" presStyleLbl="node1" presStyleIdx="0" presStyleCnt="5"/>
      <dgm:spPr/>
    </dgm:pt>
    <dgm:pt modelId="{C1F5FBCA-2E99-4B5C-B6D6-AB9FB4150153}" type="pres">
      <dgm:prSet presAssocID="{48A3D855-96A4-4990-A51C-DEEEBA1C64CF}" presName="textBox5a" presStyleLbl="revTx" presStyleIdx="0" presStyleCnt="5" custScaleX="126233" custLinFactNeighborX="2157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71CA6-782D-42EF-808D-D85080CABBCF}" type="pres">
      <dgm:prSet presAssocID="{749E8118-4284-4DBD-A11F-8241F080FDBA}" presName="bullet5b" presStyleLbl="node1" presStyleIdx="1" presStyleCnt="5"/>
      <dgm:spPr/>
    </dgm:pt>
    <dgm:pt modelId="{93435E65-6F4A-4B03-A0EE-0D5E6140CF85}" type="pres">
      <dgm:prSet presAssocID="{749E8118-4284-4DBD-A11F-8241F080FDBA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2C64F-85DA-49A0-A8C4-0F5CA98CE6E2}" type="pres">
      <dgm:prSet presAssocID="{FF7517CD-B884-4950-8906-2F5935BF7155}" presName="bullet5c" presStyleLbl="node1" presStyleIdx="2" presStyleCnt="5"/>
      <dgm:spPr/>
    </dgm:pt>
    <dgm:pt modelId="{1C00ACF7-9049-4866-9755-43FC9A54F8A5}" type="pres">
      <dgm:prSet presAssocID="{FF7517CD-B884-4950-8906-2F5935BF7155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74757-AB69-4126-81A8-66AA1834044B}" type="pres">
      <dgm:prSet presAssocID="{99E5CBF3-8CE4-4C92-B925-3706273B39DC}" presName="bullet5d" presStyleLbl="node1" presStyleIdx="3" presStyleCnt="5"/>
      <dgm:spPr/>
    </dgm:pt>
    <dgm:pt modelId="{F9C48843-EF46-46C5-A659-C9D029149CFE}" type="pres">
      <dgm:prSet presAssocID="{99E5CBF3-8CE4-4C92-B925-3706273B39DC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16A8A-5F14-45C3-AE20-1E21FBA6C4F8}" type="pres">
      <dgm:prSet presAssocID="{2FE92C74-A1C2-4946-860B-D91A331CFEB7}" presName="bullet5e" presStyleLbl="node1" presStyleIdx="4" presStyleCnt="5"/>
      <dgm:spPr/>
    </dgm:pt>
    <dgm:pt modelId="{6EB878C3-1DC4-421D-A0A7-B8BFEC6206FB}" type="pres">
      <dgm:prSet presAssocID="{2FE92C74-A1C2-4946-860B-D91A331CFEB7}" presName="textBox5e" presStyleLbl="revTx" presStyleIdx="4" presStyleCnt="5" custScaleX="133858" custLinFactNeighborX="1597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48128F-A3C1-4881-B9AE-9D73959E2861}" srcId="{23C77312-1957-434D-B102-471E9DF1790C}" destId="{48A3D855-96A4-4990-A51C-DEEEBA1C64CF}" srcOrd="0" destOrd="0" parTransId="{2A77B8DE-2468-4BEF-B895-8A9252382B05}" sibTransId="{E6662D2B-3E06-4865-A88E-77C71C1FD330}"/>
    <dgm:cxn modelId="{3E902B8E-7132-41DD-8008-583DE4B45AC2}" type="presOf" srcId="{FF7517CD-B884-4950-8906-2F5935BF7155}" destId="{1C00ACF7-9049-4866-9755-43FC9A54F8A5}" srcOrd="0" destOrd="0" presId="urn:microsoft.com/office/officeart/2005/8/layout/arrow2"/>
    <dgm:cxn modelId="{01D8C99E-2395-438B-8479-12BDB4336D59}" type="presOf" srcId="{749E8118-4284-4DBD-A11F-8241F080FDBA}" destId="{93435E65-6F4A-4B03-A0EE-0D5E6140CF85}" srcOrd="0" destOrd="0" presId="urn:microsoft.com/office/officeart/2005/8/layout/arrow2"/>
    <dgm:cxn modelId="{C3090323-13F1-4235-A7DA-A32CD39E4A39}" type="presOf" srcId="{2FE92C74-A1C2-4946-860B-D91A331CFEB7}" destId="{6EB878C3-1DC4-421D-A0A7-B8BFEC6206FB}" srcOrd="0" destOrd="0" presId="urn:microsoft.com/office/officeart/2005/8/layout/arrow2"/>
    <dgm:cxn modelId="{37304332-7496-41D3-B98D-D49F8535EBE1}" type="presOf" srcId="{99E5CBF3-8CE4-4C92-B925-3706273B39DC}" destId="{F9C48843-EF46-46C5-A659-C9D029149CFE}" srcOrd="0" destOrd="0" presId="urn:microsoft.com/office/officeart/2005/8/layout/arrow2"/>
    <dgm:cxn modelId="{C2850C9C-A4F0-4F0E-9F73-CD43EB3CF0B1}" srcId="{23C77312-1957-434D-B102-471E9DF1790C}" destId="{FF7517CD-B884-4950-8906-2F5935BF7155}" srcOrd="2" destOrd="0" parTransId="{5788D28A-F147-4B7C-9B27-8945F343846E}" sibTransId="{12CE92B6-6070-4213-858E-0058F94AE5FF}"/>
    <dgm:cxn modelId="{62D805A3-0ABA-43FD-A3EE-2392EAF47EB2}" type="presOf" srcId="{48A3D855-96A4-4990-A51C-DEEEBA1C64CF}" destId="{C1F5FBCA-2E99-4B5C-B6D6-AB9FB4150153}" srcOrd="0" destOrd="0" presId="urn:microsoft.com/office/officeart/2005/8/layout/arrow2"/>
    <dgm:cxn modelId="{5C07B997-3632-4F67-AF48-101230853C2D}" srcId="{23C77312-1957-434D-B102-471E9DF1790C}" destId="{99E5CBF3-8CE4-4C92-B925-3706273B39DC}" srcOrd="3" destOrd="0" parTransId="{E1C48255-7381-4F6D-BCD8-23D8B2BCD899}" sibTransId="{5AD24F07-FD7E-4182-B780-319A723D86AA}"/>
    <dgm:cxn modelId="{BDD44F53-C8C2-43A6-BC5F-546F4466289E}" srcId="{23C77312-1957-434D-B102-471E9DF1790C}" destId="{749E8118-4284-4DBD-A11F-8241F080FDBA}" srcOrd="1" destOrd="0" parTransId="{7A6E159C-9FF2-4D41-AD65-2C74A5FCD80B}" sibTransId="{EBE48F10-3181-489E-9CF2-6DC9DF0EA7A6}"/>
    <dgm:cxn modelId="{D9F221BA-64BD-47EF-B048-EFA7A1F93113}" type="presOf" srcId="{23C77312-1957-434D-B102-471E9DF1790C}" destId="{CA428D95-8D06-4077-844C-E808F92457F1}" srcOrd="0" destOrd="0" presId="urn:microsoft.com/office/officeart/2005/8/layout/arrow2"/>
    <dgm:cxn modelId="{97F8E572-1C27-4B4B-8147-60BD2E4585A8}" srcId="{23C77312-1957-434D-B102-471E9DF1790C}" destId="{2FE92C74-A1C2-4946-860B-D91A331CFEB7}" srcOrd="4" destOrd="0" parTransId="{344D461B-7104-4233-BB37-51F18500A08E}" sibTransId="{FF7DEAC6-CA5E-4D15-B999-4444F0465AEC}"/>
    <dgm:cxn modelId="{6EAB40E5-8037-4DC8-BB10-7F7339DED544}" type="presParOf" srcId="{CA428D95-8D06-4077-844C-E808F92457F1}" destId="{75E0B7EB-90EC-4616-96A0-402DCA988F70}" srcOrd="0" destOrd="0" presId="urn:microsoft.com/office/officeart/2005/8/layout/arrow2"/>
    <dgm:cxn modelId="{0E550767-FB27-40D2-A144-5529805E0BDD}" type="presParOf" srcId="{CA428D95-8D06-4077-844C-E808F92457F1}" destId="{3442B6D6-26CE-4369-B03F-98A0C41BA201}" srcOrd="1" destOrd="0" presId="urn:microsoft.com/office/officeart/2005/8/layout/arrow2"/>
    <dgm:cxn modelId="{639C6C49-8628-4BC4-B268-5CC0AA3725EA}" type="presParOf" srcId="{3442B6D6-26CE-4369-B03F-98A0C41BA201}" destId="{3F770C73-61D1-4333-A7FB-82CD293350B2}" srcOrd="0" destOrd="0" presId="urn:microsoft.com/office/officeart/2005/8/layout/arrow2"/>
    <dgm:cxn modelId="{AE8DA91B-8F09-42D5-BEA6-D4D10A8726E4}" type="presParOf" srcId="{3442B6D6-26CE-4369-B03F-98A0C41BA201}" destId="{C1F5FBCA-2E99-4B5C-B6D6-AB9FB4150153}" srcOrd="1" destOrd="0" presId="urn:microsoft.com/office/officeart/2005/8/layout/arrow2"/>
    <dgm:cxn modelId="{7A259546-5348-4159-B7CA-0F517B6F1DE4}" type="presParOf" srcId="{3442B6D6-26CE-4369-B03F-98A0C41BA201}" destId="{17271CA6-782D-42EF-808D-D85080CABBCF}" srcOrd="2" destOrd="0" presId="urn:microsoft.com/office/officeart/2005/8/layout/arrow2"/>
    <dgm:cxn modelId="{0CAF13D7-31BF-4096-A27B-511EF0812329}" type="presParOf" srcId="{3442B6D6-26CE-4369-B03F-98A0C41BA201}" destId="{93435E65-6F4A-4B03-A0EE-0D5E6140CF85}" srcOrd="3" destOrd="0" presId="urn:microsoft.com/office/officeart/2005/8/layout/arrow2"/>
    <dgm:cxn modelId="{D81A2F99-ED7B-4ED8-B576-01A9C69050E9}" type="presParOf" srcId="{3442B6D6-26CE-4369-B03F-98A0C41BA201}" destId="{F692C64F-85DA-49A0-A8C4-0F5CA98CE6E2}" srcOrd="4" destOrd="0" presId="urn:microsoft.com/office/officeart/2005/8/layout/arrow2"/>
    <dgm:cxn modelId="{C4337258-77BA-4A59-B0DC-F5F13C118231}" type="presParOf" srcId="{3442B6D6-26CE-4369-B03F-98A0C41BA201}" destId="{1C00ACF7-9049-4866-9755-43FC9A54F8A5}" srcOrd="5" destOrd="0" presId="urn:microsoft.com/office/officeart/2005/8/layout/arrow2"/>
    <dgm:cxn modelId="{9B34B486-5B36-41BC-8B32-F6C75F59D1A7}" type="presParOf" srcId="{3442B6D6-26CE-4369-B03F-98A0C41BA201}" destId="{7CA74757-AB69-4126-81A8-66AA1834044B}" srcOrd="6" destOrd="0" presId="urn:microsoft.com/office/officeart/2005/8/layout/arrow2"/>
    <dgm:cxn modelId="{4955599B-376C-4135-89C4-F371719D12E1}" type="presParOf" srcId="{3442B6D6-26CE-4369-B03F-98A0C41BA201}" destId="{F9C48843-EF46-46C5-A659-C9D029149CFE}" srcOrd="7" destOrd="0" presId="urn:microsoft.com/office/officeart/2005/8/layout/arrow2"/>
    <dgm:cxn modelId="{394B7EA7-5BC2-42E2-950C-5BC25109734D}" type="presParOf" srcId="{3442B6D6-26CE-4369-B03F-98A0C41BA201}" destId="{74C16A8A-5F14-45C3-AE20-1E21FBA6C4F8}" srcOrd="8" destOrd="0" presId="urn:microsoft.com/office/officeart/2005/8/layout/arrow2"/>
    <dgm:cxn modelId="{61CC7EA7-F6B1-491A-89BE-3A51683E3BE1}" type="presParOf" srcId="{3442B6D6-26CE-4369-B03F-98A0C41BA201}" destId="{6EB878C3-1DC4-421D-A0A7-B8BFEC6206F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4EA53-464D-470F-ABFB-BBA1F7F80FF5}">
      <dsp:nvSpPr>
        <dsp:cNvPr id="0" name=""/>
        <dsp:cNvSpPr/>
      </dsp:nvSpPr>
      <dsp:spPr>
        <a:xfrm>
          <a:off x="3358" y="358993"/>
          <a:ext cx="2883250" cy="138240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Spring</a:t>
          </a:r>
        </a:p>
      </dsp:txBody>
      <dsp:txXfrm>
        <a:off x="30351" y="385986"/>
        <a:ext cx="2829264" cy="867614"/>
      </dsp:txXfrm>
    </dsp:sp>
    <dsp:sp modelId="{276E11B5-89CF-482B-A195-A32FCEAED5B9}">
      <dsp:nvSpPr>
        <dsp:cNvPr id="0" name=""/>
        <dsp:cNvSpPr/>
      </dsp:nvSpPr>
      <dsp:spPr>
        <a:xfrm>
          <a:off x="593904" y="1280593"/>
          <a:ext cx="2883250" cy="24768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Finalize </a:t>
          </a:r>
          <a:r>
            <a:rPr lang="en-US" sz="3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Proposal</a:t>
          </a:r>
          <a:endParaRPr lang="en-US" sz="3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Facilitator Training</a:t>
          </a:r>
          <a:endParaRPr lang="en-US" sz="3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66447" y="1353136"/>
        <a:ext cx="2738164" cy="2331714"/>
      </dsp:txXfrm>
    </dsp:sp>
    <dsp:sp modelId="{D94763A6-042E-4540-8D70-9D25D9B762A3}">
      <dsp:nvSpPr>
        <dsp:cNvPr id="0" name=""/>
        <dsp:cNvSpPr/>
      </dsp:nvSpPr>
      <dsp:spPr>
        <a:xfrm>
          <a:off x="3323699" y="460870"/>
          <a:ext cx="926631" cy="71784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23699" y="604439"/>
        <a:ext cx="711278" cy="430707"/>
      </dsp:txXfrm>
    </dsp:sp>
    <dsp:sp modelId="{74F4F75D-0D31-4D76-9594-4CFCE9034D68}">
      <dsp:nvSpPr>
        <dsp:cNvPr id="0" name=""/>
        <dsp:cNvSpPr/>
      </dsp:nvSpPr>
      <dsp:spPr>
        <a:xfrm>
          <a:off x="4634970" y="358993"/>
          <a:ext cx="2883250" cy="138240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Fall 2018</a:t>
          </a:r>
        </a:p>
      </dsp:txBody>
      <dsp:txXfrm>
        <a:off x="4661963" y="385986"/>
        <a:ext cx="2829264" cy="867614"/>
      </dsp:txXfrm>
    </dsp:sp>
    <dsp:sp modelId="{6705E19C-AF67-41A4-8D7E-160C02F59962}">
      <dsp:nvSpPr>
        <dsp:cNvPr id="0" name=""/>
        <dsp:cNvSpPr/>
      </dsp:nvSpPr>
      <dsp:spPr>
        <a:xfrm>
          <a:off x="5225515" y="1280593"/>
          <a:ext cx="2883250" cy="247680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Implement at Governance </a:t>
          </a:r>
          <a:r>
            <a:rPr lang="en-US" sz="3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Summit</a:t>
          </a:r>
          <a:endParaRPr lang="en-US" sz="3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298058" y="1353136"/>
        <a:ext cx="2738164" cy="2331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0B7EB-90EC-4616-96A0-402DCA988F70}">
      <dsp:nvSpPr>
        <dsp:cNvPr id="0" name=""/>
        <dsp:cNvSpPr/>
      </dsp:nvSpPr>
      <dsp:spPr>
        <a:xfrm>
          <a:off x="651454" y="0"/>
          <a:ext cx="6586219" cy="411638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70C73-61D1-4333-A7FB-82CD293350B2}">
      <dsp:nvSpPr>
        <dsp:cNvPr id="0" name=""/>
        <dsp:cNvSpPr/>
      </dsp:nvSpPr>
      <dsp:spPr>
        <a:xfrm>
          <a:off x="1300197" y="3060945"/>
          <a:ext cx="151483" cy="1514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5FBCA-2E99-4B5C-B6D6-AB9FB4150153}">
      <dsp:nvSpPr>
        <dsp:cNvPr id="0" name=""/>
        <dsp:cNvSpPr/>
      </dsp:nvSpPr>
      <dsp:spPr>
        <a:xfrm>
          <a:off x="1448883" y="3136686"/>
          <a:ext cx="1089131" cy="97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68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2015 Ed Master Plan goal on Governance</a:t>
          </a:r>
        </a:p>
      </dsp:txBody>
      <dsp:txXfrm>
        <a:off x="1448883" y="3136686"/>
        <a:ext cx="1089131" cy="979700"/>
      </dsp:txXfrm>
    </dsp:sp>
    <dsp:sp modelId="{17271CA6-782D-42EF-808D-D85080CABBCF}">
      <dsp:nvSpPr>
        <dsp:cNvPr id="0" name=""/>
        <dsp:cNvSpPr/>
      </dsp:nvSpPr>
      <dsp:spPr>
        <a:xfrm>
          <a:off x="2120181" y="2273068"/>
          <a:ext cx="237103" cy="237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35E65-6F4A-4B03-A0EE-0D5E6140CF85}">
      <dsp:nvSpPr>
        <dsp:cNvPr id="0" name=""/>
        <dsp:cNvSpPr/>
      </dsp:nvSpPr>
      <dsp:spPr>
        <a:xfrm>
          <a:off x="2238733" y="2391620"/>
          <a:ext cx="1093312" cy="1724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636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Spring 2016 Governance Structure Survey Discussions</a:t>
          </a:r>
        </a:p>
      </dsp:txBody>
      <dsp:txXfrm>
        <a:off x="2238733" y="2391620"/>
        <a:ext cx="1093312" cy="1724766"/>
      </dsp:txXfrm>
    </dsp:sp>
    <dsp:sp modelId="{F692C64F-85DA-49A0-A8C4-0F5CA98CE6E2}">
      <dsp:nvSpPr>
        <dsp:cNvPr id="0" name=""/>
        <dsp:cNvSpPr/>
      </dsp:nvSpPr>
      <dsp:spPr>
        <a:xfrm>
          <a:off x="3173976" y="1644908"/>
          <a:ext cx="316138" cy="316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0ACF7-9049-4866-9755-43FC9A54F8A5}">
      <dsp:nvSpPr>
        <dsp:cNvPr id="0" name=""/>
        <dsp:cNvSpPr/>
      </dsp:nvSpPr>
      <dsp:spPr>
        <a:xfrm>
          <a:off x="3332046" y="1802977"/>
          <a:ext cx="1271140" cy="231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15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Fall 2016 Accreditation Summit led to Quality Focused Essay Topic on Governance</a:t>
          </a:r>
        </a:p>
      </dsp:txBody>
      <dsp:txXfrm>
        <a:off x="3332046" y="1802977"/>
        <a:ext cx="1271140" cy="2313409"/>
      </dsp:txXfrm>
    </dsp:sp>
    <dsp:sp modelId="{7CA74757-AB69-4126-81A8-66AA1834044B}">
      <dsp:nvSpPr>
        <dsp:cNvPr id="0" name=""/>
        <dsp:cNvSpPr/>
      </dsp:nvSpPr>
      <dsp:spPr>
        <a:xfrm>
          <a:off x="4399013" y="1154234"/>
          <a:ext cx="408345" cy="408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48843-EF46-46C5-A659-C9D029149CFE}">
      <dsp:nvSpPr>
        <dsp:cNvPr id="0" name=""/>
        <dsp:cNvSpPr/>
      </dsp:nvSpPr>
      <dsp:spPr>
        <a:xfrm>
          <a:off x="4603186" y="1358407"/>
          <a:ext cx="1317243" cy="2757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74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September 2017 Governance Retreat discussed need for new system</a:t>
          </a:r>
        </a:p>
      </dsp:txBody>
      <dsp:txXfrm>
        <a:off x="4603186" y="1358407"/>
        <a:ext cx="1317243" cy="2757979"/>
      </dsp:txXfrm>
    </dsp:sp>
    <dsp:sp modelId="{74C16A8A-5F14-45C3-AE20-1E21FBA6C4F8}">
      <dsp:nvSpPr>
        <dsp:cNvPr id="0" name=""/>
        <dsp:cNvSpPr/>
      </dsp:nvSpPr>
      <dsp:spPr>
        <a:xfrm>
          <a:off x="5660274" y="826570"/>
          <a:ext cx="520311" cy="520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878C3-1DC4-421D-A0A7-B8BFEC6206FB}">
      <dsp:nvSpPr>
        <dsp:cNvPr id="0" name=""/>
        <dsp:cNvSpPr/>
      </dsp:nvSpPr>
      <dsp:spPr>
        <a:xfrm>
          <a:off x="5907824" y="1086726"/>
          <a:ext cx="1763236" cy="302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702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2017-18 Governance Redesign Leadership Council recommendations to </a:t>
          </a:r>
          <a:r>
            <a:rPr lang="en-US" sz="1000" kern="1200" dirty="0" err="1"/>
            <a:t>PaRC</a:t>
          </a:r>
          <a:endParaRPr lang="en-US" sz="1000" kern="1200" dirty="0"/>
        </a:p>
      </dsp:txBody>
      <dsp:txXfrm>
        <a:off x="5907824" y="1086726"/>
        <a:ext cx="1763236" cy="3029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0AEE1-1FBE-4B86-8B47-0E0765CD4D2B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82BAB4-4C61-4AF7-90B7-7B1DA221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23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F9DD32-E442-924F-86A2-D395954E91EA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E1E929-1C9B-2B4B-8D79-D44BE86F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1E929-1C9B-2B4B-8D79-D44BE86FB0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attributes of a well functioning governance system (not </a:t>
            </a:r>
            <a:r>
              <a:rPr lang="en-US" smtClean="0"/>
              <a:t>just committee)?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1E929-1C9B-2B4B-8D79-D44BE86FB0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5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5873809"/>
            <a:ext cx="1992058" cy="54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0" y="1454046"/>
            <a:ext cx="8088059" cy="1981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3596075"/>
            <a:ext cx="8088058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43667"/>
            <a:ext cx="8112653" cy="4115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A61E2F"/>
              </a:buClr>
              <a:buSzPct val="70000"/>
              <a:buFont typeface="Arial" charset="0"/>
              <a:buChar char="•"/>
              <a:defRPr sz="4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rgbClr val="A61E2F"/>
              </a:buClr>
              <a:buSzPct val="70000"/>
              <a:buFont typeface="Arial" charset="0"/>
              <a:buChar char="•"/>
              <a:defRPr sz="3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>
              <a:buClr>
                <a:srgbClr val="A61E2F"/>
              </a:buClr>
              <a:buSzPct val="70000"/>
              <a:buFont typeface="Arial" charset="0"/>
              <a:buChar char="•"/>
              <a:defRPr sz="25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3841785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3" y="2235200"/>
            <a:ext cx="3836153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207169"/>
            <a:ext cx="9144000" cy="68998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657225"/>
            <a:ext cx="7956550" cy="4614863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4" y="5472113"/>
            <a:ext cx="8078789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793226"/>
            <a:ext cx="2700005" cy="433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792696"/>
            <a:ext cx="4836780" cy="5314421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" y="2863121"/>
            <a:ext cx="7323502" cy="302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r>
              <a:rPr lang="en-US" dirty="0" err="1" smtClean="0"/>
              <a:t>presentersname@foothill.edu</a:t>
            </a:r>
            <a:endParaRPr lang="en-US" dirty="0" smtClean="0"/>
          </a:p>
          <a:p>
            <a:pPr lvl="0"/>
            <a:r>
              <a:rPr lang="en-US" dirty="0" smtClean="0"/>
              <a:t>650.949.0000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foothill.edu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 baseline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97"/>
            <a:ext cx="9144000" cy="555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64061" cy="34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411" y="1351372"/>
            <a:ext cx="8088059" cy="1505117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Foothill College 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Governance Redesign Update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2" y="3358195"/>
            <a:ext cx="8088058" cy="2281954"/>
          </a:xfrm>
        </p:spPr>
        <p:txBody>
          <a:bodyPr>
            <a:normAutofit/>
          </a:bodyPr>
          <a:lstStyle/>
          <a:p>
            <a:r>
              <a:rPr lang="en-US" dirty="0" smtClean="0"/>
              <a:t>May </a:t>
            </a:r>
            <a:r>
              <a:rPr lang="en-US" dirty="0" smtClean="0"/>
              <a:t>16, </a:t>
            </a:r>
            <a:r>
              <a:rPr lang="en-US" dirty="0" smtClean="0"/>
              <a:t>2018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88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Committee Agenda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During the Governance Summit the committees will develop a draft calendar for the </a:t>
            </a:r>
            <a:r>
              <a:rPr lang="en-US" dirty="0" smtClean="0"/>
              <a:t>year.  </a:t>
            </a:r>
          </a:p>
          <a:p>
            <a:r>
              <a:rPr lang="en-US" dirty="0" smtClean="0"/>
              <a:t>An </a:t>
            </a:r>
            <a:r>
              <a:rPr lang="en-US" dirty="0"/>
              <a:t>agenda setting meeting that includes the chairs, facilitators, and recorders will take place before each committee meeting.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agenda will include needed supporting materials. 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will be the responsibility of the administrative tri-chair to contact the ex-official members so that materials can be prepared to support the agenda item.   The materials will be prepared and presented by ex-officio members or other employees with expertise in that area.</a:t>
            </a:r>
          </a:p>
        </p:txBody>
      </p:sp>
    </p:spTree>
    <p:extLst>
      <p:ext uri="{BB962C8B-B14F-4D97-AF65-F5344CB8AC3E}">
        <p14:creationId xmlns:p14="http://schemas.microsoft.com/office/powerpoint/2010/main" val="4092698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Group </a:t>
            </a:r>
            <a:r>
              <a:rPr lang="en-US" dirty="0" smtClean="0"/>
              <a:t>Topic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rgbClr val="0070C0"/>
                </a:solidFill>
                <a:latin typeface="Helvetica Neue Medium"/>
                <a:ea typeface="Calibri"/>
                <a:cs typeface="Times New Roman"/>
              </a:rPr>
              <a:t>Council</a:t>
            </a:r>
            <a:endParaRPr lang="en-US" sz="1800" dirty="0">
              <a:latin typeface="Helvetica Neue Medium"/>
              <a:ea typeface="Calibri"/>
              <a:cs typeface="Times New Roman"/>
            </a:endParaRPr>
          </a:p>
          <a:p>
            <a:pPr marR="0" indent="0">
              <a:spcBef>
                <a:spcPts val="10"/>
              </a:spcBef>
              <a:spcAft>
                <a:spcPts val="10"/>
              </a:spcAft>
              <a:buNone/>
            </a:pPr>
            <a:r>
              <a:rPr lang="en-US" sz="1800" dirty="0" smtClean="0">
                <a:latin typeface="Helvetica Neue Medium"/>
                <a:ea typeface="Calibri"/>
                <a:cs typeface="Times New Roman"/>
              </a:rPr>
              <a:t>Strategic objectives, college-wide planning, college resource allocation, accreditation, program approval and discontinuance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Helvetica Neue Medium"/>
              <a:ea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rgbClr val="0070C0"/>
                </a:solidFill>
                <a:latin typeface="Helvetica Neue Medium"/>
                <a:ea typeface="Calibri"/>
                <a:cs typeface="Times New Roman"/>
              </a:rPr>
              <a:t>Equity / Education Committee</a:t>
            </a:r>
            <a:endParaRPr lang="en-US" sz="1800" dirty="0">
              <a:latin typeface="Helvetica Neue Medium"/>
              <a:ea typeface="Calibri"/>
              <a:cs typeface="Times New Roman"/>
            </a:endParaRPr>
          </a:p>
          <a:p>
            <a:pPr marR="0" indent="0">
              <a:spcBef>
                <a:spcPts val="10"/>
              </a:spcBef>
              <a:spcAft>
                <a:spcPts val="10"/>
              </a:spcAft>
              <a:buNone/>
            </a:pPr>
            <a:r>
              <a:rPr lang="en-US" sz="1800" dirty="0" smtClean="0">
                <a:latin typeface="Helvetica Neue Medium"/>
                <a:ea typeface="Calibri"/>
                <a:cs typeface="Times New Roman"/>
              </a:rPr>
              <a:t>Instruction, equity, basic skills, program Review, 3SP, workforce, transfer, assessment, online enrollment, dual enrollment</a:t>
            </a:r>
          </a:p>
          <a:p>
            <a:pPr marL="0" marR="0" indent="0">
              <a:spcBef>
                <a:spcPts val="10"/>
              </a:spcBef>
              <a:spcAft>
                <a:spcPts val="10"/>
              </a:spcAft>
              <a:buNone/>
            </a:pPr>
            <a:r>
              <a:rPr lang="en-US" sz="1800" dirty="0">
                <a:latin typeface="Helvetica Neue Medium"/>
                <a:ea typeface="Calibri"/>
              </a:rPr>
              <a:t> </a:t>
            </a:r>
            <a:endParaRPr lang="en-US" sz="1800" dirty="0">
              <a:latin typeface="Helvetica Neue Medium"/>
              <a:ea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rgbClr val="0070C0"/>
                </a:solidFill>
                <a:latin typeface="Helvetica Neue Medium"/>
                <a:ea typeface="Calibri"/>
                <a:cs typeface="Times New Roman"/>
              </a:rPr>
              <a:t>Community Committee</a:t>
            </a:r>
            <a:endParaRPr lang="en-US" sz="1800" dirty="0">
              <a:latin typeface="Helvetica Neue Medium"/>
              <a:ea typeface="Calibri"/>
              <a:cs typeface="Times New Roman"/>
            </a:endParaRPr>
          </a:p>
          <a:p>
            <a:pPr indent="0">
              <a:spcBef>
                <a:spcPts val="10"/>
              </a:spcBef>
              <a:spcAft>
                <a:spcPts val="10"/>
              </a:spcAft>
              <a:buNone/>
            </a:pPr>
            <a:r>
              <a:rPr lang="en-US" sz="1800" dirty="0" smtClean="0">
                <a:latin typeface="Helvetica Neue Medium"/>
                <a:ea typeface="Calibri"/>
                <a:cs typeface="Times New Roman"/>
              </a:rPr>
              <a:t>Professional </a:t>
            </a:r>
            <a:r>
              <a:rPr lang="en-US" sz="1800" dirty="0">
                <a:latin typeface="Helvetica Neue Medium"/>
                <a:ea typeface="Calibri"/>
                <a:cs typeface="Times New Roman"/>
              </a:rPr>
              <a:t>development, community education, service leadership, institutional learning outcomes, alumni, governance, communication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Helvetica Neue Medium"/>
                <a:ea typeface="Times New Roman"/>
              </a:rPr>
              <a:t> 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rgbClr val="0070C0"/>
                </a:solidFill>
                <a:latin typeface="Helvetica Neue Medium"/>
                <a:ea typeface="Calibri"/>
                <a:cs typeface="Times New Roman"/>
              </a:rPr>
              <a:t>Resources Committee</a:t>
            </a:r>
            <a:endParaRPr lang="en-US" sz="1800" dirty="0">
              <a:latin typeface="Helvetica Neue Medium"/>
              <a:ea typeface="Calibri"/>
              <a:cs typeface="Times New Roman"/>
            </a:endParaRPr>
          </a:p>
          <a:p>
            <a:pPr indent="0">
              <a:spcBef>
                <a:spcPts val="10"/>
              </a:spcBef>
              <a:spcAft>
                <a:spcPts val="10"/>
              </a:spcAft>
              <a:buNone/>
            </a:pPr>
            <a:r>
              <a:rPr lang="en-US" sz="1800" smtClean="0">
                <a:latin typeface="Helvetica Neue Medium"/>
                <a:ea typeface="Calibri"/>
                <a:cs typeface="Times New Roman"/>
              </a:rPr>
              <a:t>Budget</a:t>
            </a:r>
            <a:r>
              <a:rPr lang="en-US" sz="1800" dirty="0" smtClean="0">
                <a:latin typeface="Helvetica Neue Medium"/>
                <a:ea typeface="Calibri"/>
                <a:cs typeface="Times New Roman"/>
              </a:rPr>
              <a:t>, technology, sustainability, facilities</a:t>
            </a:r>
          </a:p>
        </p:txBody>
      </p:sp>
    </p:spTree>
    <p:extLst>
      <p:ext uri="{BB962C8B-B14F-4D97-AF65-F5344CB8AC3E}">
        <p14:creationId xmlns:p14="http://schemas.microsoft.com/office/powerpoint/2010/main" val="142582754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Member, Chair, Facilitator </a:t>
            </a:r>
          </a:p>
          <a:p>
            <a:pPr marL="0" indent="0" algn="ctr">
              <a:buNone/>
            </a:pPr>
            <a:r>
              <a:rPr lang="en-US" dirty="0" smtClean="0"/>
              <a:t>and Recorder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87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Proposed Governance </a:t>
            </a:r>
            <a:r>
              <a:rPr lang="en-US" sz="3600" dirty="0"/>
              <a:t>Committee </a:t>
            </a:r>
            <a:r>
              <a:rPr lang="en-US" sz="3600" dirty="0" smtClean="0"/>
              <a:t>Member Responsibilities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Provide </a:t>
            </a:r>
            <a:r>
              <a:rPr lang="en-US" dirty="0"/>
              <a:t>input on the strategic direction of the college, including monitoring institutional plans.</a:t>
            </a:r>
          </a:p>
          <a:p>
            <a:r>
              <a:rPr lang="en-US" dirty="0" smtClean="0"/>
              <a:t>Keep </a:t>
            </a:r>
            <a:r>
              <a:rPr lang="en-US" dirty="0"/>
              <a:t>informed of the activities of the college and the wider issues that affect its work.</a:t>
            </a:r>
          </a:p>
          <a:p>
            <a:r>
              <a:rPr lang="en-US" dirty="0" smtClean="0"/>
              <a:t>Express </a:t>
            </a:r>
            <a:r>
              <a:rPr lang="en-US" dirty="0"/>
              <a:t>your opinions and perspectives.</a:t>
            </a:r>
          </a:p>
          <a:p>
            <a:r>
              <a:rPr lang="en-US" dirty="0" smtClean="0"/>
              <a:t>Share </a:t>
            </a:r>
            <a:r>
              <a:rPr lang="en-US" dirty="0"/>
              <a:t>comments/positions taken by the constituency group that appointed you.</a:t>
            </a:r>
          </a:p>
          <a:p>
            <a:r>
              <a:rPr lang="en-US" dirty="0" smtClean="0"/>
              <a:t>Come </a:t>
            </a:r>
            <a:r>
              <a:rPr lang="en-US" dirty="0"/>
              <a:t>to meetings prepared to participate and carry feedback from the constituent group.</a:t>
            </a:r>
          </a:p>
          <a:p>
            <a:r>
              <a:rPr lang="en-US" dirty="0" smtClean="0"/>
              <a:t>Read </a:t>
            </a:r>
            <a:r>
              <a:rPr lang="en-US" dirty="0"/>
              <a:t>the agenda and the materials thoroughly in advance of the meeting.</a:t>
            </a:r>
          </a:p>
          <a:p>
            <a:r>
              <a:rPr lang="en-US" dirty="0" smtClean="0"/>
              <a:t>Report </a:t>
            </a:r>
            <a:r>
              <a:rPr lang="en-US" dirty="0"/>
              <a:t>back to the constituent group the information discussed and actions taken in the committee.</a:t>
            </a:r>
          </a:p>
          <a:p>
            <a:r>
              <a:rPr lang="en-US" dirty="0" smtClean="0"/>
              <a:t>Listen </a:t>
            </a:r>
            <a:r>
              <a:rPr lang="en-US" dirty="0"/>
              <a:t>respectfully to all participants during committee meetings and actively engage in meeting topics.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06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Chairs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Chairs will be appointed by the Senates (</a:t>
            </a:r>
            <a:r>
              <a:rPr lang="en-US" dirty="0" smtClean="0"/>
              <a:t>Academic and Classified) </a:t>
            </a:r>
            <a:r>
              <a:rPr lang="en-US" dirty="0"/>
              <a:t>and the President (for administrators).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Responsibilities</a:t>
            </a:r>
          </a:p>
          <a:p>
            <a:r>
              <a:rPr lang="en-US" dirty="0" smtClean="0"/>
              <a:t>Meet </a:t>
            </a:r>
            <a:r>
              <a:rPr lang="en-US" dirty="0"/>
              <a:t>to prepare an agenda that will foster engagement.</a:t>
            </a:r>
          </a:p>
          <a:p>
            <a:r>
              <a:rPr lang="en-US" dirty="0" smtClean="0"/>
              <a:t>Report </a:t>
            </a:r>
            <a:r>
              <a:rPr lang="en-US" dirty="0"/>
              <a:t>on the status of action items.</a:t>
            </a:r>
          </a:p>
          <a:p>
            <a:r>
              <a:rPr lang="en-US" dirty="0" smtClean="0"/>
              <a:t>Conduct </a:t>
            </a:r>
            <a:r>
              <a:rPr lang="en-US" dirty="0"/>
              <a:t>an annual evaluation of the committee.</a:t>
            </a:r>
          </a:p>
          <a:p>
            <a:r>
              <a:rPr lang="en-US" dirty="0" smtClean="0"/>
              <a:t>Be </a:t>
            </a:r>
            <a:r>
              <a:rPr lang="en-US" dirty="0"/>
              <a:t>fully informed and inform fully – ensure all members have the information they need to make informed decisions and take part in discussions.</a:t>
            </a:r>
          </a:p>
          <a:p>
            <a:r>
              <a:rPr lang="en-US" dirty="0" smtClean="0"/>
              <a:t>Request </a:t>
            </a:r>
            <a:r>
              <a:rPr lang="en-US" dirty="0"/>
              <a:t>materials/presenters in advance for items on the agenda.</a:t>
            </a:r>
          </a:p>
        </p:txBody>
      </p:sp>
    </p:spTree>
    <p:extLst>
      <p:ext uri="{BB962C8B-B14F-4D97-AF65-F5344CB8AC3E}">
        <p14:creationId xmlns:p14="http://schemas.microsoft.com/office/powerpoint/2010/main" val="4171694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Facilitators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Prepare </a:t>
            </a:r>
            <a:r>
              <a:rPr lang="en-US" dirty="0"/>
              <a:t>and distribute the </a:t>
            </a:r>
            <a:r>
              <a:rPr lang="en-US" dirty="0" smtClean="0"/>
              <a:t>agenda</a:t>
            </a:r>
          </a:p>
          <a:p>
            <a:r>
              <a:rPr lang="en-US" dirty="0" smtClean="0"/>
              <a:t>During </a:t>
            </a:r>
            <a:r>
              <a:rPr lang="en-US" dirty="0"/>
              <a:t>the meeting the facilitator will be responsible for encouraging </a:t>
            </a:r>
            <a:r>
              <a:rPr lang="en-US" dirty="0" smtClean="0"/>
              <a:t>participation </a:t>
            </a:r>
          </a:p>
          <a:p>
            <a:r>
              <a:rPr lang="en-US" dirty="0" smtClean="0"/>
              <a:t>Summarize </a:t>
            </a:r>
            <a:r>
              <a:rPr lang="en-US" dirty="0"/>
              <a:t>actions prior to </a:t>
            </a:r>
            <a:r>
              <a:rPr lang="en-US" dirty="0" smtClean="0"/>
              <a:t>voting</a:t>
            </a:r>
          </a:p>
          <a:p>
            <a:r>
              <a:rPr lang="en-US" dirty="0" smtClean="0"/>
              <a:t>Attend monthly meets </a:t>
            </a:r>
            <a:r>
              <a:rPr lang="en-US" dirty="0"/>
              <a:t>for facilitators to share information across </a:t>
            </a:r>
            <a:r>
              <a:rPr lang="en-US" dirty="0" smtClean="0"/>
              <a:t>committees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63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Recorders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Note </a:t>
            </a:r>
            <a:r>
              <a:rPr lang="en-US" sz="2800" dirty="0"/>
              <a:t>topics of </a:t>
            </a:r>
            <a:r>
              <a:rPr lang="en-US" sz="2800" dirty="0" smtClean="0"/>
              <a:t>discussion and points made</a:t>
            </a:r>
            <a:r>
              <a:rPr lang="en-US" sz="2800" dirty="0"/>
              <a:t> </a:t>
            </a:r>
            <a:r>
              <a:rPr lang="en-US" sz="2800" dirty="0" smtClean="0"/>
              <a:t>by committee members</a:t>
            </a:r>
          </a:p>
          <a:p>
            <a:r>
              <a:rPr lang="en-US" sz="2800" dirty="0" smtClean="0"/>
              <a:t>Responsible </a:t>
            </a:r>
            <a:r>
              <a:rPr lang="en-US" sz="2800" dirty="0"/>
              <a:t>for taking and posting / sharing the draft minutes of the meeting within a week of the meeting using a standard template.  </a:t>
            </a:r>
            <a:endParaRPr lang="en-US" sz="2800" dirty="0" smtClean="0"/>
          </a:p>
          <a:p>
            <a:r>
              <a:rPr lang="en-US" sz="2800" dirty="0" smtClean="0"/>
              <a:t>Recorders </a:t>
            </a:r>
            <a:r>
              <a:rPr lang="en-US" sz="2800" dirty="0"/>
              <a:t>may also act as a backup if a facilitator cannot make a meeting.</a:t>
            </a:r>
          </a:p>
        </p:txBody>
      </p:sp>
    </p:spTree>
    <p:extLst>
      <p:ext uri="{BB962C8B-B14F-4D97-AF65-F5344CB8AC3E}">
        <p14:creationId xmlns:p14="http://schemas.microsoft.com/office/powerpoint/2010/main" val="1916199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Examine the proposed governance critical success factors</a:t>
            </a:r>
          </a:p>
          <a:p>
            <a:r>
              <a:rPr lang="en-US" dirty="0" smtClean="0"/>
              <a:t>Understand committee operating logistics </a:t>
            </a:r>
          </a:p>
          <a:p>
            <a:r>
              <a:rPr lang="en-US" dirty="0" smtClean="0"/>
              <a:t>Articulate committee membership, roles, and responsibilities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91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Redesign </a:t>
            </a:r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850179"/>
              </p:ext>
            </p:extLst>
          </p:nvPr>
        </p:nvGraphicFramePr>
        <p:xfrm>
          <a:off x="550863" y="2243138"/>
          <a:ext cx="8112125" cy="411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93458" y="1827639"/>
            <a:ext cx="226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PaRC</a:t>
            </a:r>
            <a:r>
              <a:rPr lang="en-US" dirty="0" smtClean="0"/>
              <a:t> May 16 and June 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59652" y="1827639"/>
            <a:ext cx="2403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Governance Summit Sept 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4209" y="4630030"/>
            <a:ext cx="1927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Governance </a:t>
            </a:r>
            <a:r>
              <a:rPr lang="en-US" dirty="0"/>
              <a:t>Redesign Town </a:t>
            </a:r>
            <a:r>
              <a:rPr lang="en-US" dirty="0" smtClean="0"/>
              <a:t>Hall May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85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Change Timeline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492516"/>
              </p:ext>
            </p:extLst>
          </p:nvPr>
        </p:nvGraphicFramePr>
        <p:xfrm>
          <a:off x="550863" y="2243138"/>
          <a:ext cx="8112125" cy="411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3605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Governance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13" y="1903272"/>
            <a:ext cx="5940676" cy="464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189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Master Plan Governance Model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89" y="2000377"/>
            <a:ext cx="7076376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641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Study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Committees </a:t>
            </a:r>
            <a:r>
              <a:rPr lang="en-US" dirty="0"/>
              <a:t>may appoint members to one or more study groups that will meet for a defined period of time and present their findings and recommendations to the committee.  </a:t>
            </a:r>
          </a:p>
          <a:p>
            <a:r>
              <a:rPr lang="en-US" dirty="0" smtClean="0"/>
              <a:t>The </a:t>
            </a:r>
            <a:r>
              <a:rPr lang="en-US" dirty="0"/>
              <a:t>study group will be chaired by a member of </a:t>
            </a:r>
            <a:r>
              <a:rPr lang="en-US" dirty="0" smtClean="0"/>
              <a:t>the educational master plan </a:t>
            </a:r>
            <a:r>
              <a:rPr lang="en-US" dirty="0"/>
              <a:t>committee.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study group could be made up of some of the members of the committee or the committee could appoint an entirely different group of members from the Foothill community.  </a:t>
            </a: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/>
              <a:t>possible, </a:t>
            </a:r>
            <a:r>
              <a:rPr lang="en-US" dirty="0" smtClean="0"/>
              <a:t>study groups will be announced at the September Governance Summit.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94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Proposed Governance </a:t>
            </a:r>
            <a:r>
              <a:rPr lang="en-US" sz="3600" dirty="0" smtClean="0"/>
              <a:t>Committee Indicators </a:t>
            </a:r>
            <a:r>
              <a:rPr lang="en-US" sz="3600" dirty="0"/>
              <a:t>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All </a:t>
            </a:r>
            <a:r>
              <a:rPr lang="en-US" dirty="0"/>
              <a:t>members have the opportunity to participate in committee discussion.</a:t>
            </a:r>
          </a:p>
          <a:p>
            <a:r>
              <a:rPr lang="en-US" dirty="0" smtClean="0"/>
              <a:t>Committee </a:t>
            </a:r>
            <a:r>
              <a:rPr lang="en-US" dirty="0"/>
              <a:t>input is used to help shape the direction of college plans.</a:t>
            </a:r>
          </a:p>
          <a:p>
            <a:r>
              <a:rPr lang="en-US" dirty="0" smtClean="0"/>
              <a:t>A </a:t>
            </a:r>
            <a:r>
              <a:rPr lang="en-US" dirty="0"/>
              <a:t>variety of opinions on committee agenda topics were welcome.</a:t>
            </a:r>
          </a:p>
          <a:p>
            <a:r>
              <a:rPr lang="en-US" dirty="0" smtClean="0"/>
              <a:t>The </a:t>
            </a:r>
            <a:r>
              <a:rPr lang="en-US" dirty="0"/>
              <a:t>committee fosters an environment where discussion topics </a:t>
            </a:r>
            <a:r>
              <a:rPr lang="en-US" dirty="0" smtClean="0"/>
              <a:t>can be </a:t>
            </a:r>
            <a:r>
              <a:rPr lang="en-US" dirty="0"/>
              <a:t>viewed from different perspectives.</a:t>
            </a:r>
          </a:p>
          <a:p>
            <a:r>
              <a:rPr lang="en-US" dirty="0" smtClean="0"/>
              <a:t>All </a:t>
            </a:r>
            <a:r>
              <a:rPr lang="en-US" dirty="0"/>
              <a:t>committee members have an opportunity to influence the deliberative process of making a recommendation to the President.</a:t>
            </a:r>
          </a:p>
          <a:p>
            <a:r>
              <a:rPr lang="en-US" dirty="0" smtClean="0"/>
              <a:t>Sufficient </a:t>
            </a:r>
            <a:r>
              <a:rPr lang="en-US" dirty="0"/>
              <a:t>information / documents are shared with committee members so as to provide background on discussion topics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097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</a:t>
            </a:r>
            <a:r>
              <a:rPr lang="en-US" dirty="0" smtClean="0"/>
              <a:t>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en-US" dirty="0" smtClean="0"/>
              <a:t>Each </a:t>
            </a:r>
            <a:r>
              <a:rPr lang="en-US" dirty="0"/>
              <a:t>committee will have 12 members – 3 Faculty, 3 Classified Staff, 3 Students, and 3 Administrators.  Members will be on only one committee.</a:t>
            </a:r>
          </a:p>
          <a:p>
            <a:pPr lvl="0"/>
            <a:r>
              <a:rPr lang="en-US" dirty="0" smtClean="0"/>
              <a:t>Each </a:t>
            </a:r>
            <a:r>
              <a:rPr lang="en-US" dirty="0"/>
              <a:t>committee will be assigned a recorder.</a:t>
            </a:r>
          </a:p>
          <a:p>
            <a:pPr lvl="0"/>
            <a:r>
              <a:rPr lang="en-US" dirty="0" smtClean="0"/>
              <a:t>Each </a:t>
            </a:r>
            <a:r>
              <a:rPr lang="en-US" dirty="0"/>
              <a:t>committee will be assigned ex-officio members to support the work of the committee.</a:t>
            </a:r>
          </a:p>
          <a:p>
            <a:pPr lvl="0"/>
            <a:r>
              <a:rPr lang="en-US" dirty="0" smtClean="0"/>
              <a:t>Recommendations </a:t>
            </a:r>
            <a:r>
              <a:rPr lang="en-US" dirty="0"/>
              <a:t>from the committees must be transmitted in written memorandum.  The President will write back to the committee outlining the decisions made.  </a:t>
            </a:r>
          </a:p>
          <a:p>
            <a:pPr lvl="0"/>
            <a:r>
              <a:rPr lang="en-US" dirty="0" smtClean="0"/>
              <a:t>Committees </a:t>
            </a:r>
            <a:r>
              <a:rPr lang="en-US" dirty="0"/>
              <a:t>will have a trained facilitator assigned by the President who is a Foothill employee but not a member.</a:t>
            </a:r>
          </a:p>
          <a:p>
            <a:pPr lvl="0"/>
            <a:r>
              <a:rPr lang="en-US" dirty="0" smtClean="0"/>
              <a:t>Each </a:t>
            </a:r>
            <a:r>
              <a:rPr lang="en-US" dirty="0"/>
              <a:t>of the 4 committees would meet on the same Friday of the month (e.g. Community Committee would meet on the first Friday of the month). </a:t>
            </a:r>
          </a:p>
        </p:txBody>
      </p:sp>
    </p:spTree>
    <p:extLst>
      <p:ext uri="{BB962C8B-B14F-4D97-AF65-F5344CB8AC3E}">
        <p14:creationId xmlns:p14="http://schemas.microsoft.com/office/powerpoint/2010/main" val="2054121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4958</TotalTime>
  <Words>873</Words>
  <Application>Microsoft Office PowerPoint</Application>
  <PresentationFormat>On-screen Show (4:3)</PresentationFormat>
  <Paragraphs>92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Academic Fall2015</vt:lpstr>
      <vt:lpstr>Foothill College  Governance Redesign Update</vt:lpstr>
      <vt:lpstr>Discussion Outcomes</vt:lpstr>
      <vt:lpstr>Governance Redesign Timeline</vt:lpstr>
      <vt:lpstr>Governance Change Timeline</vt:lpstr>
      <vt:lpstr>Role of Governance</vt:lpstr>
      <vt:lpstr>Educational Master Plan Governance Model</vt:lpstr>
      <vt:lpstr>Proposed Study Groups</vt:lpstr>
      <vt:lpstr>Proposed Governance Committee Indicators of Success</vt:lpstr>
      <vt:lpstr>Operation of Committees</vt:lpstr>
      <vt:lpstr>Governance Committee Agenda Setting</vt:lpstr>
      <vt:lpstr>Governance Group Topic Areas</vt:lpstr>
      <vt:lpstr>PowerPoint Presentation</vt:lpstr>
      <vt:lpstr>Proposed Governance Committee Member Responsibilities</vt:lpstr>
      <vt:lpstr>Role of Chairs</vt:lpstr>
      <vt:lpstr>Role of Facilitators</vt:lpstr>
      <vt:lpstr>Role of Recorders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FHDA</cp:lastModifiedBy>
  <cp:revision>236</cp:revision>
  <cp:lastPrinted>2018-04-26T20:31:38Z</cp:lastPrinted>
  <dcterms:created xsi:type="dcterms:W3CDTF">2017-07-10T18:20:34Z</dcterms:created>
  <dcterms:modified xsi:type="dcterms:W3CDTF">2018-05-02T22:55:08Z</dcterms:modified>
</cp:coreProperties>
</file>