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502" r:id="rId1"/>
  </p:sldMasterIdLst>
  <p:notesMasterIdLst>
    <p:notesMasterId r:id="rId7"/>
  </p:notesMasterIdLst>
  <p:sldIdLst>
    <p:sldId id="273" r:id="rId2"/>
    <p:sldId id="269" r:id="rId3"/>
    <p:sldId id="271" r:id="rId4"/>
    <p:sldId id="272" r:id="rId5"/>
    <p:sldId id="274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1827"/>
    <a:srgbClr val="8D1828"/>
    <a:srgbClr val="F6F1E7"/>
    <a:srgbClr val="623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8"/>
    <p:restoredTop sz="94634"/>
  </p:normalViewPr>
  <p:slideViewPr>
    <p:cSldViewPr snapToGrid="0" snapToObjects="1">
      <p:cViewPr varScale="1">
        <p:scale>
          <a:sx n="111" d="100"/>
          <a:sy n="111" d="100"/>
        </p:scale>
        <p:origin x="-1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9DD32-E442-924F-86A2-D395954E91EA}" type="datetimeFigureOut">
              <a:rPr lang="en-US" smtClean="0"/>
              <a:t>1/12/18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1E929-1C9B-2B4B-8D79-D44BE86FB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1E929-1C9B-2B4B-8D79-D44BE86FB0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6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0"/>
            <a:ext cx="9144000" cy="6899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0" y="5873809"/>
            <a:ext cx="1992058" cy="547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6410" y="1454046"/>
            <a:ext cx="8088059" cy="198147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11" y="3596075"/>
            <a:ext cx="8088058" cy="989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2800" b="0" i="0" kern="120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060565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3" y="2243667"/>
            <a:ext cx="8112653" cy="41155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A61E2F"/>
              </a:buClr>
              <a:buSzPct val="70000"/>
              <a:buFont typeface="Arial" charset="0"/>
              <a:buChar char="•"/>
              <a:defRPr sz="40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rgbClr val="A61E2F"/>
              </a:buClr>
              <a:buSzPct val="70000"/>
              <a:buFont typeface="Arial" charset="0"/>
              <a:buChar char="•"/>
              <a:defRPr sz="30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 marL="9144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4pPr>
            <a:lvl5pPr marL="1143000" indent="-228600">
              <a:buClr>
                <a:srgbClr val="A61E2F"/>
              </a:buClr>
              <a:buSzPct val="70000"/>
              <a:buFont typeface="Arial" charset="0"/>
              <a:buChar char="•"/>
              <a:defRPr sz="25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4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67075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50332" y="2235200"/>
            <a:ext cx="3841785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826833" y="2235200"/>
            <a:ext cx="3836153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996115"/>
      </p:ext>
    </p:extLst>
  </p:cSld>
  <p:clrMapOvr>
    <a:masterClrMapping/>
  </p:clrMapOvr>
  <p:transition xmlns:p14="http://schemas.microsoft.com/office/powerpoint/2010/main" spd="med"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207169"/>
            <a:ext cx="9144000" cy="68998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8013" y="657225"/>
            <a:ext cx="7956550" cy="4614863"/>
          </a:xfrm>
          <a:prstGeom prst="rect">
            <a:avLst/>
          </a:prstGeom>
          <a:solidFill>
            <a:srgbClr val="F6F1E7"/>
          </a:solidFill>
          <a:ln w="571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5774" y="5472113"/>
            <a:ext cx="8078789" cy="85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56586" cy="3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342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0"/>
            <a:ext cx="9144000" cy="689981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972175" y="793226"/>
            <a:ext cx="2700005" cy="4335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56586" cy="345561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63575" y="792696"/>
            <a:ext cx="4836780" cy="5314421"/>
          </a:xfrm>
          <a:prstGeom prst="rect">
            <a:avLst/>
          </a:prstGeom>
          <a:solidFill>
            <a:srgbClr val="F6F1E7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50333" y="2863121"/>
            <a:ext cx="7323502" cy="3028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Presenter’s Name</a:t>
            </a:r>
          </a:p>
          <a:p>
            <a:pPr lvl="0"/>
            <a:r>
              <a:rPr lang="en-US" dirty="0" smtClean="0"/>
              <a:t>Presenter’s Title</a:t>
            </a:r>
          </a:p>
          <a:p>
            <a:pPr lvl="0"/>
            <a:r>
              <a:rPr lang="en-US" dirty="0" err="1" smtClean="0"/>
              <a:t>presentersname@foothill.edu</a:t>
            </a:r>
            <a:endParaRPr lang="en-US" dirty="0" smtClean="0"/>
          </a:p>
          <a:p>
            <a:pPr lvl="0"/>
            <a:r>
              <a:rPr lang="en-US" dirty="0" smtClean="0"/>
              <a:t>650.949.0000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foothill.edu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Thank You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707730"/>
      </p:ext>
    </p:extLst>
  </p:cSld>
  <p:clrMapOvr>
    <a:masterClrMapping/>
  </p:clrMapOvr>
  <p:transition xmlns:p14="http://schemas.microsoft.com/office/powerpoint/2010/main" spd="med">
    <p:fade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897"/>
            <a:ext cx="9144000" cy="5556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64061" cy="348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6" b="26749"/>
          <a:stretch/>
        </p:blipFill>
        <p:spPr>
          <a:xfrm>
            <a:off x="0" y="0"/>
            <a:ext cx="9144000" cy="182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25" r:id="rId2"/>
    <p:sldLayoutId id="2147486526" r:id="rId3"/>
    <p:sldLayoutId id="2147486532" r:id="rId4"/>
    <p:sldLayoutId id="2147486533" r:id="rId5"/>
    <p:sldLayoutId id="2147486531" r:id="rId6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sz="20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othill.edu/thefirst/" TargetMode="External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and Equity (E</a:t>
            </a:r>
            <a:r>
              <a:rPr lang="en-US" baseline="30000" dirty="0"/>
              <a:t>2 </a:t>
            </a:r>
            <a:r>
              <a:rPr lang="en-US" dirty="0"/>
              <a:t>):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Focus on </a:t>
            </a:r>
            <a:r>
              <a:rPr lang="en-US" dirty="0" smtClean="0"/>
              <a:t>Retention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11" y="1932290"/>
            <a:ext cx="8207075" cy="442697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In-reach </a:t>
            </a:r>
            <a:r>
              <a:rPr lang="en-US" dirty="0" smtClean="0"/>
              <a:t>Efforts</a:t>
            </a:r>
          </a:p>
          <a:p>
            <a:pPr lvl="1"/>
            <a:r>
              <a:rPr lang="en-US" sz="2800" dirty="0" smtClean="0"/>
              <a:t>GE Fridays</a:t>
            </a:r>
          </a:p>
          <a:p>
            <a:pPr lvl="1"/>
            <a:r>
              <a:rPr lang="en-US" sz="2800" dirty="0" smtClean="0"/>
              <a:t>Apprenticeship </a:t>
            </a:r>
          </a:p>
          <a:p>
            <a:pPr lvl="1"/>
            <a:r>
              <a:rPr lang="en-US" sz="2800" dirty="0" smtClean="0"/>
              <a:t>The Hoot</a:t>
            </a:r>
          </a:p>
          <a:p>
            <a:pPr lvl="1"/>
            <a:r>
              <a:rPr lang="en-US" sz="2800" dirty="0" smtClean="0"/>
              <a:t>AB 540 scholarship</a:t>
            </a:r>
          </a:p>
          <a:p>
            <a:pPr lvl="1"/>
            <a:r>
              <a:rPr lang="en-US" sz="2800" dirty="0" smtClean="0"/>
              <a:t>Non-credit ESL</a:t>
            </a:r>
          </a:p>
          <a:p>
            <a:pPr lvl="1"/>
            <a:r>
              <a:rPr lang="en-US" sz="2800" dirty="0" smtClean="0"/>
              <a:t>First-</a:t>
            </a:r>
            <a:r>
              <a:rPr lang="en-US" sz="2800" dirty="0"/>
              <a:t>gen website: </a:t>
            </a:r>
            <a:r>
              <a:rPr lang="en-US" sz="2800" dirty="0" err="1" smtClean="0">
                <a:solidFill>
                  <a:srgbClr val="B22600"/>
                </a:solidFill>
                <a:hlinkClick r:id="rId3"/>
              </a:rPr>
              <a:t>foothill.edu</a:t>
            </a:r>
            <a:r>
              <a:rPr lang="en-US" sz="2800" dirty="0">
                <a:solidFill>
                  <a:srgbClr val="B22600"/>
                </a:solidFill>
                <a:hlinkClick r:id="rId3"/>
              </a:rPr>
              <a:t>/</a:t>
            </a:r>
            <a:r>
              <a:rPr lang="en-US" sz="2800" dirty="0" smtClean="0">
                <a:solidFill>
                  <a:srgbClr val="B22600"/>
                </a:solidFill>
                <a:hlinkClick r:id="rId3"/>
              </a:rPr>
              <a:t>the first</a:t>
            </a:r>
            <a:endParaRPr lang="en-US" sz="2800" dirty="0" smtClean="0">
              <a:solidFill>
                <a:srgbClr val="B22600"/>
              </a:solidFill>
            </a:endParaRPr>
          </a:p>
          <a:p>
            <a:pPr lvl="1"/>
            <a:r>
              <a:rPr lang="en-US" sz="2800" dirty="0" smtClean="0"/>
              <a:t>Social </a:t>
            </a:r>
            <a:r>
              <a:rPr lang="en-US" sz="2800" dirty="0" smtClean="0"/>
              <a:t>media </a:t>
            </a:r>
          </a:p>
          <a:p>
            <a:pPr lvl="1"/>
            <a:r>
              <a:rPr lang="en-US" sz="2800" dirty="0"/>
              <a:t>Retention of online students between class start and census </a:t>
            </a:r>
          </a:p>
          <a:p>
            <a:pPr lvl="1"/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74" y="2503320"/>
            <a:ext cx="2461260" cy="16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480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and Equity (E</a:t>
            </a:r>
            <a:r>
              <a:rPr lang="en-US" baseline="30000" dirty="0"/>
              <a:t>2 </a:t>
            </a:r>
            <a:r>
              <a:rPr lang="en-US" dirty="0"/>
              <a:t>):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Focus on </a:t>
            </a:r>
            <a:r>
              <a:rPr lang="en-US" dirty="0" smtClean="0"/>
              <a:t>Retention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3" y="1845445"/>
            <a:ext cx="8112653" cy="4513816"/>
          </a:xfrm>
        </p:spPr>
        <p:txBody>
          <a:bodyPr>
            <a:normAutofit fontScale="85000" lnSpcReduction="20000"/>
          </a:bodyPr>
          <a:lstStyle/>
          <a:p>
            <a:r>
              <a:rPr lang="en-US" sz="5700" dirty="0" smtClean="0"/>
              <a:t>Outreach </a:t>
            </a:r>
            <a:r>
              <a:rPr lang="en-US" sz="5700" dirty="0"/>
              <a:t>Efforts</a:t>
            </a:r>
          </a:p>
          <a:p>
            <a:pPr lvl="1"/>
            <a:r>
              <a:rPr lang="en-US" dirty="0" smtClean="0"/>
              <a:t>Special Heights edition</a:t>
            </a:r>
            <a:endParaRPr lang="en-US" dirty="0"/>
          </a:p>
          <a:p>
            <a:pPr lvl="1"/>
            <a:r>
              <a:rPr lang="en-US" dirty="0" smtClean="0"/>
              <a:t>Focus on our shopper/droppers</a:t>
            </a:r>
          </a:p>
          <a:p>
            <a:pPr lvl="1"/>
            <a:r>
              <a:rPr lang="en-US" dirty="0" smtClean="0"/>
              <a:t>Message to HS counselors</a:t>
            </a:r>
          </a:p>
          <a:p>
            <a:pPr lvl="1"/>
            <a:r>
              <a:rPr lang="en-US" dirty="0" smtClean="0"/>
              <a:t>Message to </a:t>
            </a:r>
            <a:r>
              <a:rPr lang="en-US" dirty="0" err="1" smtClean="0"/>
              <a:t>ActiveMatch</a:t>
            </a:r>
            <a:r>
              <a:rPr lang="en-US" dirty="0" smtClean="0"/>
              <a:t> students</a:t>
            </a:r>
            <a:endParaRPr lang="en-US" dirty="0"/>
          </a:p>
          <a:p>
            <a:pPr lvl="1"/>
            <a:r>
              <a:rPr lang="en-US" dirty="0" smtClean="0"/>
              <a:t>ESL/Sunnyvale mailings</a:t>
            </a:r>
          </a:p>
          <a:p>
            <a:pPr lvl="1"/>
            <a:r>
              <a:rPr lang="en-US" dirty="0" smtClean="0"/>
              <a:t>Social media ads</a:t>
            </a:r>
          </a:p>
          <a:p>
            <a:pPr lvl="1"/>
            <a:r>
              <a:rPr lang="en-US" dirty="0" smtClean="0"/>
              <a:t>VTA ads</a:t>
            </a:r>
          </a:p>
          <a:p>
            <a:pPr lvl="1"/>
            <a:r>
              <a:rPr lang="en-US" dirty="0" smtClean="0"/>
              <a:t>Suggestions?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12" y="4939681"/>
            <a:ext cx="4174425" cy="5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6586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" r="153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VTA Light Rail Sunnyvale Ad:</a:t>
            </a:r>
            <a:r>
              <a:rPr lang="en-US" dirty="0"/>
              <a:t> </a:t>
            </a:r>
            <a:r>
              <a:rPr lang="en-US" dirty="0" smtClean="0"/>
              <a:t>Sunnyvale enrollment has improved over fall from </a:t>
            </a:r>
            <a:r>
              <a:rPr lang="en-US" dirty="0"/>
              <a:t>-28% to -14 </a:t>
            </a:r>
          </a:p>
        </p:txBody>
      </p:sp>
    </p:spTree>
    <p:extLst>
      <p:ext uri="{BB962C8B-B14F-4D97-AF65-F5344CB8AC3E}">
        <p14:creationId xmlns:p14="http://schemas.microsoft.com/office/powerpoint/2010/main" val="5126255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36" y="512225"/>
            <a:ext cx="2521275" cy="4486983"/>
          </a:xfrm>
          <a:prstGeom prst="rect">
            <a:avLst/>
          </a:prstGeom>
          <a:effectLst>
            <a:outerShdw blurRad="152400" dist="76200" dir="2700000" sx="99000" sy="99000" algn="tl" rotWithShape="0">
              <a:prstClr val="black">
                <a:alpha val="4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64" y="512225"/>
            <a:ext cx="2521275" cy="5875020"/>
          </a:xfrm>
          <a:prstGeom prst="rect">
            <a:avLst/>
          </a:prstGeom>
          <a:effectLst>
            <a:outerShdw blurRad="152400" dist="76200" dir="2700000" sx="99000" sy="99000" algn="tl" rotWithShape="0">
              <a:prstClr val="black">
                <a:alpha val="4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29" y="539115"/>
            <a:ext cx="2349138" cy="5711190"/>
          </a:xfrm>
          <a:prstGeom prst="rect">
            <a:avLst/>
          </a:prstGeom>
          <a:effectLst>
            <a:outerShdw blurRad="152400" dist="76200" dir="2700000" sx="99000" sy="99000" algn="tl" rotWithShape="0">
              <a:prstClr val="black">
                <a:alpha val="4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3914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72" y="323992"/>
            <a:ext cx="3040189" cy="2849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1" y="323992"/>
            <a:ext cx="4206240" cy="2201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91" y="4831062"/>
            <a:ext cx="3620966" cy="2026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91" y="2789658"/>
            <a:ext cx="3620966" cy="1892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72" y="3505182"/>
            <a:ext cx="265176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04576"/>
      </p:ext>
    </p:extLst>
  </p:cSld>
  <p:clrMapOvr>
    <a:masterClrMapping/>
  </p:clrMapOvr>
  <p:transition xmlns:p14="http://schemas.microsoft.com/office/powerpoint/2010/main" spd="med">
    <p:fade/>
  </p:transition>
</p:sld>
</file>

<file path=ppt/theme/theme1.xml><?xml version="1.0" encoding="utf-8"?>
<a:theme xmlns:a="http://schemas.openxmlformats.org/drawingml/2006/main" name="Academic Fall2015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6303D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Academic Fall2015</Template>
  <TotalTime>2983</TotalTime>
  <Words>100</Words>
  <Application>Microsoft Macintosh PowerPoint</Application>
  <PresentationFormat>On-screen Show (4:3)</PresentationFormat>
  <Paragraphs>22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Academic Fall2015</vt:lpstr>
      <vt:lpstr>Enrollment and Equity (E2 ):  A Focus on Retention</vt:lpstr>
      <vt:lpstr>Enrollment and Equity (E2 ):  A Focus on Retention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Robredo</dc:creator>
  <cp:lastModifiedBy>Vanessa</cp:lastModifiedBy>
  <cp:revision>97</cp:revision>
  <dcterms:created xsi:type="dcterms:W3CDTF">2017-07-10T18:20:34Z</dcterms:created>
  <dcterms:modified xsi:type="dcterms:W3CDTF">2018-01-12T19:44:17Z</dcterms:modified>
</cp:coreProperties>
</file>