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6502" r:id="rId1"/>
  </p:sldMasterIdLst>
  <p:notesMasterIdLst>
    <p:notesMasterId r:id="rId11"/>
  </p:notesMasterIdLst>
  <p:handoutMasterIdLst>
    <p:handoutMasterId r:id="rId12"/>
  </p:handoutMasterIdLst>
  <p:sldIdLst>
    <p:sldId id="256" r:id="rId2"/>
    <p:sldId id="381" r:id="rId3"/>
    <p:sldId id="382" r:id="rId4"/>
    <p:sldId id="374" r:id="rId5"/>
    <p:sldId id="377" r:id="rId6"/>
    <p:sldId id="383" r:id="rId7"/>
    <p:sldId id="384" r:id="rId8"/>
    <p:sldId id="375" r:id="rId9"/>
    <p:sldId id="376" r:id="rId10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1E2F"/>
    <a:srgbClr val="623515"/>
    <a:srgbClr val="F6F1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FB4779-BA3D-4B55-AC6D-C4FBA601E909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B69DF70-C3E5-4B00-89D6-20F1C63767BB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 i="0" dirty="0">
              <a:latin typeface="Calibri" panose="020F0502020204030204" pitchFamily="34" charset="0"/>
              <a:cs typeface="Calibri" panose="020F0502020204030204" pitchFamily="34" charset="0"/>
            </a:rPr>
            <a:t>IEC documents progress</a:t>
          </a:r>
          <a:endParaRPr lang="en-US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2D1F50B-E795-46DB-A714-99E1DD1216FA}" type="parTrans" cxnId="{CB92C170-9EFD-4F85-8C4A-3FAF0D988AFD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6B0CD3E-254B-4D3A-BF84-C090982DE74E}" type="sibTrans" cxnId="{CB92C170-9EFD-4F85-8C4A-3FAF0D988AFD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6107BA1-989E-49EB-8665-39F6AF71F45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>
              <a:latin typeface="Calibri" panose="020F0502020204030204" pitchFamily="34" charset="0"/>
              <a:cs typeface="Calibri" panose="020F0502020204030204" pitchFamily="34" charset="0"/>
            </a:rPr>
            <a:t>Scorecard </a:t>
          </a:r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BCAEA0C-AE53-4ED3-B00C-7DDE23B4350B}" type="parTrans" cxnId="{F117D534-01DB-43AF-B129-8241EE9DBBAE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854BEB9-38B0-4D49-9FB2-05AEC330F5A8}" type="sibTrans" cxnId="{F117D534-01DB-43AF-B129-8241EE9DBBAE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E616781-582C-4702-97BC-8584E710F8D1}">
      <dgm:prSet/>
      <dgm:spPr/>
      <dgm:t>
        <a:bodyPr/>
        <a:lstStyle/>
        <a:p>
          <a:r>
            <a:rPr lang="en-US" b="0" i="0">
              <a:latin typeface="Calibri" panose="020F0502020204030204" pitchFamily="34" charset="0"/>
              <a:cs typeface="Calibri" panose="020F0502020204030204" pitchFamily="34" charset="0"/>
            </a:rPr>
            <a:t>Measures change</a:t>
          </a:r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E4377C7-AE57-4251-83D0-5C419F0D6322}" type="parTrans" cxnId="{9EF463AD-A210-4027-9A45-5210E9A5A665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E4AED17-476C-4F6C-9057-DB50D9544FBF}" type="sibTrans" cxnId="{9EF463AD-A210-4027-9A45-5210E9A5A665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29F78CF-6D1D-46AD-8683-5C2978E12B87}">
      <dgm:prSet/>
      <dgm:spPr/>
      <dgm:t>
        <a:bodyPr/>
        <a:lstStyle/>
        <a:p>
          <a:r>
            <a:rPr lang="en-US" b="0" i="0">
              <a:latin typeface="Calibri" panose="020F0502020204030204" pitchFamily="34" charset="0"/>
              <a:cs typeface="Calibri" panose="020F0502020204030204" pitchFamily="34" charset="0"/>
            </a:rPr>
            <a:t>Quantitative</a:t>
          </a:r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B298D72-52E0-4BAA-A82F-0149D22156D5}" type="parTrans" cxnId="{5A09C095-1629-4A1E-B96E-825B6FDC7181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23DD1E6-8D66-46DD-9023-4B4627A5CD43}" type="sibTrans" cxnId="{5A09C095-1629-4A1E-B96E-825B6FDC7181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BD182F5-0B83-4ACB-AA1F-6E10D76FEF07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 i="0" dirty="0">
              <a:latin typeface="Calibri" panose="020F0502020204030204" pitchFamily="34" charset="0"/>
              <a:cs typeface="Calibri" panose="020F0502020204030204" pitchFamily="34" charset="0"/>
            </a:rPr>
            <a:t>IEC discusses process</a:t>
          </a:r>
          <a:endParaRPr lang="en-US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5424D76-6D90-4842-949F-29878A64F1D2}" type="parTrans" cxnId="{D58AA14C-8554-45F0-84EE-AE038E8BB359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B30C209-F5CD-4F02-9181-4C8BD8B4B6BA}" type="sibTrans" cxnId="{D58AA14C-8554-45F0-84EE-AE038E8BB359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6975AC1-2756-45CB-B3DF-EBE02D80D28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>
              <a:latin typeface="Calibri" panose="020F0502020204030204" pitchFamily="34" charset="0"/>
              <a:cs typeface="Calibri" panose="020F0502020204030204" pitchFamily="34" charset="0"/>
            </a:rPr>
            <a:t>Evaluates meaningful change w/defined criteria</a:t>
          </a:r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55F6F5C-3038-450B-B419-492A0AE46C1B}" type="parTrans" cxnId="{306C8F2B-88D6-4910-8AFC-2C3419CB395E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6CBDA17-46E0-4C38-82B7-C3EBC801624C}" type="sibTrans" cxnId="{306C8F2B-88D6-4910-8AFC-2C3419CB395E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F5AE573-3D0B-415E-994B-9BEA08CACACB}">
      <dgm:prSet/>
      <dgm:spPr/>
      <dgm:t>
        <a:bodyPr/>
        <a:lstStyle/>
        <a:p>
          <a:r>
            <a:rPr lang="en-US" sz="1400" b="0" i="0">
              <a:latin typeface="Calibri" panose="020F0502020204030204" pitchFamily="34" charset="0"/>
              <a:cs typeface="Calibri" panose="020F0502020204030204" pitchFamily="34" charset="0"/>
            </a:rPr>
            <a:t>Qualitative</a:t>
          </a:r>
          <a:r>
            <a:rPr lang="en-US" sz="1400">
              <a:latin typeface="Calibri" panose="020F0502020204030204" pitchFamily="34" charset="0"/>
              <a:cs typeface="Calibri" panose="020F0502020204030204" pitchFamily="34" charset="0"/>
            </a:rPr>
            <a:t>/Quantitative</a:t>
          </a:r>
        </a:p>
      </dgm:t>
    </dgm:pt>
    <dgm:pt modelId="{A593446E-EEE6-4021-8D67-E13149FEFFDE}" type="parTrans" cxnId="{D8AB7971-EA6D-4148-A180-8808E63FF4BE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0ABC00E-9661-4A68-A90D-1126AE50C404}" type="sibTrans" cxnId="{D8AB7971-EA6D-4148-A180-8808E63FF4BE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D09B2CE-16D2-4306-9EAF-5A18711F8754}" type="pres">
      <dgm:prSet presAssocID="{75FB4779-BA3D-4B55-AC6D-C4FBA601E909}" presName="root" presStyleCnt="0">
        <dgm:presLayoutVars>
          <dgm:dir/>
          <dgm:resizeHandles val="exact"/>
        </dgm:presLayoutVars>
      </dgm:prSet>
      <dgm:spPr/>
    </dgm:pt>
    <dgm:pt modelId="{BF0676F7-A998-44CD-8E15-F921B3AFA9EA}" type="pres">
      <dgm:prSet presAssocID="{9B69DF70-C3E5-4B00-89D6-20F1C63767BB}" presName="compNode" presStyleCnt="0"/>
      <dgm:spPr/>
    </dgm:pt>
    <dgm:pt modelId="{F2090D4A-668A-4118-8E38-6AB9A40DC8BB}" type="pres">
      <dgm:prSet presAssocID="{9B69DF70-C3E5-4B00-89D6-20F1C63767B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BA817CB1-566F-41CB-BCB6-4CA6992BF3F7}" type="pres">
      <dgm:prSet presAssocID="{9B69DF70-C3E5-4B00-89D6-20F1C63767BB}" presName="iconSpace" presStyleCnt="0"/>
      <dgm:spPr/>
    </dgm:pt>
    <dgm:pt modelId="{260126DE-3D3F-408D-BC68-E707B4A2EF96}" type="pres">
      <dgm:prSet presAssocID="{9B69DF70-C3E5-4B00-89D6-20F1C63767BB}" presName="parTx" presStyleLbl="revTx" presStyleIdx="0" presStyleCnt="4">
        <dgm:presLayoutVars>
          <dgm:chMax val="0"/>
          <dgm:chPref val="0"/>
        </dgm:presLayoutVars>
      </dgm:prSet>
      <dgm:spPr/>
    </dgm:pt>
    <dgm:pt modelId="{C711C415-3EAB-4CAC-B4CF-6B976D6E3370}" type="pres">
      <dgm:prSet presAssocID="{9B69DF70-C3E5-4B00-89D6-20F1C63767BB}" presName="txSpace" presStyleCnt="0"/>
      <dgm:spPr/>
    </dgm:pt>
    <dgm:pt modelId="{0462904A-7D78-4626-824B-7641FC7BE504}" type="pres">
      <dgm:prSet presAssocID="{9B69DF70-C3E5-4B00-89D6-20F1C63767BB}" presName="desTx" presStyleLbl="revTx" presStyleIdx="1" presStyleCnt="4">
        <dgm:presLayoutVars/>
      </dgm:prSet>
      <dgm:spPr/>
    </dgm:pt>
    <dgm:pt modelId="{F0EC3492-2758-40EC-A30B-0BB3C6D2A3D9}" type="pres">
      <dgm:prSet presAssocID="{76B0CD3E-254B-4D3A-BF84-C090982DE74E}" presName="sibTrans" presStyleCnt="0"/>
      <dgm:spPr/>
    </dgm:pt>
    <dgm:pt modelId="{741CAA49-3F91-41C6-A9A0-8EF2B63B28A3}" type="pres">
      <dgm:prSet presAssocID="{7BD182F5-0B83-4ACB-AA1F-6E10D76FEF07}" presName="compNode" presStyleCnt="0"/>
      <dgm:spPr/>
    </dgm:pt>
    <dgm:pt modelId="{5380C99D-35E9-4EC1-A2D4-2EA6F1259C97}" type="pres">
      <dgm:prSet presAssocID="{7BD182F5-0B83-4ACB-AA1F-6E10D76FEF0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D498BA45-9C5E-45B6-B816-646A227E660A}" type="pres">
      <dgm:prSet presAssocID="{7BD182F5-0B83-4ACB-AA1F-6E10D76FEF07}" presName="iconSpace" presStyleCnt="0"/>
      <dgm:spPr/>
    </dgm:pt>
    <dgm:pt modelId="{57F5DFB0-6543-4C1E-9F4F-D4E069F0009A}" type="pres">
      <dgm:prSet presAssocID="{7BD182F5-0B83-4ACB-AA1F-6E10D76FEF07}" presName="parTx" presStyleLbl="revTx" presStyleIdx="2" presStyleCnt="4">
        <dgm:presLayoutVars>
          <dgm:chMax val="0"/>
          <dgm:chPref val="0"/>
        </dgm:presLayoutVars>
      </dgm:prSet>
      <dgm:spPr/>
    </dgm:pt>
    <dgm:pt modelId="{A2723BAD-02E2-4897-A690-4F691D4E3024}" type="pres">
      <dgm:prSet presAssocID="{7BD182F5-0B83-4ACB-AA1F-6E10D76FEF07}" presName="txSpace" presStyleCnt="0"/>
      <dgm:spPr/>
    </dgm:pt>
    <dgm:pt modelId="{28EBDA06-A056-4C8F-8F52-D3785648B486}" type="pres">
      <dgm:prSet presAssocID="{7BD182F5-0B83-4ACB-AA1F-6E10D76FEF07}" presName="desTx" presStyleLbl="revTx" presStyleIdx="3" presStyleCnt="4">
        <dgm:presLayoutVars/>
      </dgm:prSet>
      <dgm:spPr/>
    </dgm:pt>
  </dgm:ptLst>
  <dgm:cxnLst>
    <dgm:cxn modelId="{1FD2CC05-E229-41F5-A114-58E3C7319CD7}" type="presOf" srcId="{D6975AC1-2756-45CB-B3DF-EBE02D80D283}" destId="{28EBDA06-A056-4C8F-8F52-D3785648B486}" srcOrd="0" destOrd="0" presId="urn:microsoft.com/office/officeart/2018/2/layout/IconLabelDescriptionList"/>
    <dgm:cxn modelId="{306C8F2B-88D6-4910-8AFC-2C3419CB395E}" srcId="{7BD182F5-0B83-4ACB-AA1F-6E10D76FEF07}" destId="{D6975AC1-2756-45CB-B3DF-EBE02D80D283}" srcOrd="0" destOrd="0" parTransId="{955F6F5C-3038-450B-B419-492A0AE46C1B}" sibTransId="{16CBDA17-46E0-4C38-82B7-C3EBC801624C}"/>
    <dgm:cxn modelId="{F117D534-01DB-43AF-B129-8241EE9DBBAE}" srcId="{9B69DF70-C3E5-4B00-89D6-20F1C63767BB}" destId="{56107BA1-989E-49EB-8665-39F6AF71F459}" srcOrd="0" destOrd="0" parTransId="{0BCAEA0C-AE53-4ED3-B00C-7DDE23B4350B}" sibTransId="{9854BEB9-38B0-4D49-9FB2-05AEC330F5A8}"/>
    <dgm:cxn modelId="{E6C87C40-F84E-4766-A2B8-C4F1F05EBF61}" type="presOf" srcId="{56107BA1-989E-49EB-8665-39F6AF71F459}" destId="{0462904A-7D78-4626-824B-7641FC7BE504}" srcOrd="0" destOrd="0" presId="urn:microsoft.com/office/officeart/2018/2/layout/IconLabelDescriptionList"/>
    <dgm:cxn modelId="{D58AA14C-8554-45F0-84EE-AE038E8BB359}" srcId="{75FB4779-BA3D-4B55-AC6D-C4FBA601E909}" destId="{7BD182F5-0B83-4ACB-AA1F-6E10D76FEF07}" srcOrd="1" destOrd="0" parTransId="{A5424D76-6D90-4842-949F-29878A64F1D2}" sibTransId="{BB30C209-F5CD-4F02-9181-4C8BD8B4B6BA}"/>
    <dgm:cxn modelId="{9A981058-9904-46B5-A7FC-82F2B94570DB}" type="presOf" srcId="{0F5AE573-3D0B-415E-994B-9BEA08CACACB}" destId="{28EBDA06-A056-4C8F-8F52-D3785648B486}" srcOrd="0" destOrd="1" presId="urn:microsoft.com/office/officeart/2018/2/layout/IconLabelDescriptionList"/>
    <dgm:cxn modelId="{2AEA985B-826B-4C5A-8FE4-5122279834BF}" type="presOf" srcId="{7BD182F5-0B83-4ACB-AA1F-6E10D76FEF07}" destId="{57F5DFB0-6543-4C1E-9F4F-D4E069F0009A}" srcOrd="0" destOrd="0" presId="urn:microsoft.com/office/officeart/2018/2/layout/IconLabelDescriptionList"/>
    <dgm:cxn modelId="{F726D66B-BA5A-40BE-B7B9-70EA8A352AE1}" type="presOf" srcId="{BE616781-582C-4702-97BC-8584E710F8D1}" destId="{0462904A-7D78-4626-824B-7641FC7BE504}" srcOrd="0" destOrd="1" presId="urn:microsoft.com/office/officeart/2018/2/layout/IconLabelDescriptionList"/>
    <dgm:cxn modelId="{CB92C170-9EFD-4F85-8C4A-3FAF0D988AFD}" srcId="{75FB4779-BA3D-4B55-AC6D-C4FBA601E909}" destId="{9B69DF70-C3E5-4B00-89D6-20F1C63767BB}" srcOrd="0" destOrd="0" parTransId="{32D1F50B-E795-46DB-A714-99E1DD1216FA}" sibTransId="{76B0CD3E-254B-4D3A-BF84-C090982DE74E}"/>
    <dgm:cxn modelId="{D8AB7971-EA6D-4148-A180-8808E63FF4BE}" srcId="{D6975AC1-2756-45CB-B3DF-EBE02D80D283}" destId="{0F5AE573-3D0B-415E-994B-9BEA08CACACB}" srcOrd="0" destOrd="0" parTransId="{A593446E-EEE6-4021-8D67-E13149FEFFDE}" sibTransId="{B0ABC00E-9661-4A68-A90D-1126AE50C404}"/>
    <dgm:cxn modelId="{5A09C095-1629-4A1E-B96E-825B6FDC7181}" srcId="{56107BA1-989E-49EB-8665-39F6AF71F459}" destId="{929F78CF-6D1D-46AD-8683-5C2978E12B87}" srcOrd="1" destOrd="0" parTransId="{EB298D72-52E0-4BAA-A82F-0149D22156D5}" sibTransId="{823DD1E6-8D66-46DD-9023-4B4627A5CD43}"/>
    <dgm:cxn modelId="{41CA1898-82F5-4BD7-908D-00CC07E8CB24}" type="presOf" srcId="{75FB4779-BA3D-4B55-AC6D-C4FBA601E909}" destId="{BD09B2CE-16D2-4306-9EAF-5A18711F8754}" srcOrd="0" destOrd="0" presId="urn:microsoft.com/office/officeart/2018/2/layout/IconLabelDescriptionList"/>
    <dgm:cxn modelId="{6D46469E-A36E-4F3E-BDFE-06A59619B47C}" type="presOf" srcId="{929F78CF-6D1D-46AD-8683-5C2978E12B87}" destId="{0462904A-7D78-4626-824B-7641FC7BE504}" srcOrd="0" destOrd="2" presId="urn:microsoft.com/office/officeart/2018/2/layout/IconLabelDescriptionList"/>
    <dgm:cxn modelId="{4DE72EA7-1E92-4347-8205-C20E94DDE7CA}" type="presOf" srcId="{9B69DF70-C3E5-4B00-89D6-20F1C63767BB}" destId="{260126DE-3D3F-408D-BC68-E707B4A2EF96}" srcOrd="0" destOrd="0" presId="urn:microsoft.com/office/officeart/2018/2/layout/IconLabelDescriptionList"/>
    <dgm:cxn modelId="{9EF463AD-A210-4027-9A45-5210E9A5A665}" srcId="{56107BA1-989E-49EB-8665-39F6AF71F459}" destId="{BE616781-582C-4702-97BC-8584E710F8D1}" srcOrd="0" destOrd="0" parTransId="{6E4377C7-AE57-4251-83D0-5C419F0D6322}" sibTransId="{1E4AED17-476C-4F6C-9057-DB50D9544FBF}"/>
    <dgm:cxn modelId="{10EB9CB6-F6B0-40CC-922B-7EC2D5069118}" type="presParOf" srcId="{BD09B2CE-16D2-4306-9EAF-5A18711F8754}" destId="{BF0676F7-A998-44CD-8E15-F921B3AFA9EA}" srcOrd="0" destOrd="0" presId="urn:microsoft.com/office/officeart/2018/2/layout/IconLabelDescriptionList"/>
    <dgm:cxn modelId="{1B8D4DFE-73F8-4FE2-A125-A201F6DE57ED}" type="presParOf" srcId="{BF0676F7-A998-44CD-8E15-F921B3AFA9EA}" destId="{F2090D4A-668A-4118-8E38-6AB9A40DC8BB}" srcOrd="0" destOrd="0" presId="urn:microsoft.com/office/officeart/2018/2/layout/IconLabelDescriptionList"/>
    <dgm:cxn modelId="{BF8113B5-326E-4CA2-9FA3-78CC7DC2D345}" type="presParOf" srcId="{BF0676F7-A998-44CD-8E15-F921B3AFA9EA}" destId="{BA817CB1-566F-41CB-BCB6-4CA6992BF3F7}" srcOrd="1" destOrd="0" presId="urn:microsoft.com/office/officeart/2018/2/layout/IconLabelDescriptionList"/>
    <dgm:cxn modelId="{A821647D-2AA8-437D-B390-A92B7B217399}" type="presParOf" srcId="{BF0676F7-A998-44CD-8E15-F921B3AFA9EA}" destId="{260126DE-3D3F-408D-BC68-E707B4A2EF96}" srcOrd="2" destOrd="0" presId="urn:microsoft.com/office/officeart/2018/2/layout/IconLabelDescriptionList"/>
    <dgm:cxn modelId="{6DB75BAD-DC5C-47A1-8CA9-2C5344F901F9}" type="presParOf" srcId="{BF0676F7-A998-44CD-8E15-F921B3AFA9EA}" destId="{C711C415-3EAB-4CAC-B4CF-6B976D6E3370}" srcOrd="3" destOrd="0" presId="urn:microsoft.com/office/officeart/2018/2/layout/IconLabelDescriptionList"/>
    <dgm:cxn modelId="{1132267C-184D-4E73-9462-CCF143DB2196}" type="presParOf" srcId="{BF0676F7-A998-44CD-8E15-F921B3AFA9EA}" destId="{0462904A-7D78-4626-824B-7641FC7BE504}" srcOrd="4" destOrd="0" presId="urn:microsoft.com/office/officeart/2018/2/layout/IconLabelDescriptionList"/>
    <dgm:cxn modelId="{4207E441-32F7-4464-9C07-4369370EE3B8}" type="presParOf" srcId="{BD09B2CE-16D2-4306-9EAF-5A18711F8754}" destId="{F0EC3492-2758-40EC-A30B-0BB3C6D2A3D9}" srcOrd="1" destOrd="0" presId="urn:microsoft.com/office/officeart/2018/2/layout/IconLabelDescriptionList"/>
    <dgm:cxn modelId="{F239EF6C-C47E-4D17-B0B9-2FCA612502D4}" type="presParOf" srcId="{BD09B2CE-16D2-4306-9EAF-5A18711F8754}" destId="{741CAA49-3F91-41C6-A9A0-8EF2B63B28A3}" srcOrd="2" destOrd="0" presId="urn:microsoft.com/office/officeart/2018/2/layout/IconLabelDescriptionList"/>
    <dgm:cxn modelId="{7DF430C8-3920-4AAD-B47C-13FD46FA0759}" type="presParOf" srcId="{741CAA49-3F91-41C6-A9A0-8EF2B63B28A3}" destId="{5380C99D-35E9-4EC1-A2D4-2EA6F1259C97}" srcOrd="0" destOrd="0" presId="urn:microsoft.com/office/officeart/2018/2/layout/IconLabelDescriptionList"/>
    <dgm:cxn modelId="{EE3A1175-30B8-4D17-93D3-77DA8C8C0178}" type="presParOf" srcId="{741CAA49-3F91-41C6-A9A0-8EF2B63B28A3}" destId="{D498BA45-9C5E-45B6-B816-646A227E660A}" srcOrd="1" destOrd="0" presId="urn:microsoft.com/office/officeart/2018/2/layout/IconLabelDescriptionList"/>
    <dgm:cxn modelId="{FF5A1287-F9FA-4458-8867-07E00A8CBCAA}" type="presParOf" srcId="{741CAA49-3F91-41C6-A9A0-8EF2B63B28A3}" destId="{57F5DFB0-6543-4C1E-9F4F-D4E069F0009A}" srcOrd="2" destOrd="0" presId="urn:microsoft.com/office/officeart/2018/2/layout/IconLabelDescriptionList"/>
    <dgm:cxn modelId="{FF9F30D1-92C7-4688-BF08-B75E42B29717}" type="presParOf" srcId="{741CAA49-3F91-41C6-A9A0-8EF2B63B28A3}" destId="{A2723BAD-02E2-4897-A690-4F691D4E3024}" srcOrd="3" destOrd="0" presId="urn:microsoft.com/office/officeart/2018/2/layout/IconLabelDescriptionList"/>
    <dgm:cxn modelId="{F9A41240-59A4-44B0-989B-A8DB30D1D7CE}" type="presParOf" srcId="{741CAA49-3F91-41C6-A9A0-8EF2B63B28A3}" destId="{28EBDA06-A056-4C8F-8F52-D3785648B486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090D4A-668A-4118-8E38-6AB9A40DC8BB}">
      <dsp:nvSpPr>
        <dsp:cNvPr id="0" name=""/>
        <dsp:cNvSpPr/>
      </dsp:nvSpPr>
      <dsp:spPr>
        <a:xfrm>
          <a:off x="4591" y="81086"/>
          <a:ext cx="1304006" cy="13040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0126DE-3D3F-408D-BC68-E707B4A2EF96}">
      <dsp:nvSpPr>
        <dsp:cNvPr id="0" name=""/>
        <dsp:cNvSpPr/>
      </dsp:nvSpPr>
      <dsp:spPr>
        <a:xfrm>
          <a:off x="4591" y="1510847"/>
          <a:ext cx="3725733" cy="558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900" b="1" i="0" kern="1200" dirty="0">
              <a:latin typeface="Calibri" panose="020F0502020204030204" pitchFamily="34" charset="0"/>
              <a:cs typeface="Calibri" panose="020F0502020204030204" pitchFamily="34" charset="0"/>
            </a:rPr>
            <a:t>IEC documents progress</a:t>
          </a:r>
          <a:endParaRPr lang="en-US" sz="29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591" y="1510847"/>
        <a:ext cx="3725733" cy="558859"/>
      </dsp:txXfrm>
    </dsp:sp>
    <dsp:sp modelId="{0462904A-7D78-4626-824B-7641FC7BE504}">
      <dsp:nvSpPr>
        <dsp:cNvPr id="0" name=""/>
        <dsp:cNvSpPr/>
      </dsp:nvSpPr>
      <dsp:spPr>
        <a:xfrm>
          <a:off x="4591" y="2128197"/>
          <a:ext cx="3725733" cy="877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>
              <a:latin typeface="Calibri" panose="020F0502020204030204" pitchFamily="34" charset="0"/>
              <a:cs typeface="Calibri" panose="020F0502020204030204" pitchFamily="34" charset="0"/>
            </a:rPr>
            <a:t>Scorecard </a:t>
          </a:r>
          <a:endParaRPr lang="en-US" sz="170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0" i="0" kern="1200">
              <a:latin typeface="Calibri" panose="020F0502020204030204" pitchFamily="34" charset="0"/>
              <a:cs typeface="Calibri" panose="020F0502020204030204" pitchFamily="34" charset="0"/>
            </a:rPr>
            <a:t>Measures change</a:t>
          </a:r>
          <a:endParaRPr lang="en-US" sz="170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0" i="0" kern="1200">
              <a:latin typeface="Calibri" panose="020F0502020204030204" pitchFamily="34" charset="0"/>
              <a:cs typeface="Calibri" panose="020F0502020204030204" pitchFamily="34" charset="0"/>
            </a:rPr>
            <a:t>Quantitative</a:t>
          </a:r>
          <a:endParaRPr lang="en-US" sz="17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591" y="2128197"/>
        <a:ext cx="3725733" cy="877412"/>
      </dsp:txXfrm>
    </dsp:sp>
    <dsp:sp modelId="{5380C99D-35E9-4EC1-A2D4-2EA6F1259C97}">
      <dsp:nvSpPr>
        <dsp:cNvPr id="0" name=""/>
        <dsp:cNvSpPr/>
      </dsp:nvSpPr>
      <dsp:spPr>
        <a:xfrm>
          <a:off x="4382328" y="81086"/>
          <a:ext cx="1304006" cy="130400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F5DFB0-6543-4C1E-9F4F-D4E069F0009A}">
      <dsp:nvSpPr>
        <dsp:cNvPr id="0" name=""/>
        <dsp:cNvSpPr/>
      </dsp:nvSpPr>
      <dsp:spPr>
        <a:xfrm>
          <a:off x="4382328" y="1510847"/>
          <a:ext cx="3725733" cy="558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900" b="1" i="0" kern="1200" dirty="0">
              <a:latin typeface="Calibri" panose="020F0502020204030204" pitchFamily="34" charset="0"/>
              <a:cs typeface="Calibri" panose="020F0502020204030204" pitchFamily="34" charset="0"/>
            </a:rPr>
            <a:t>IEC discusses process</a:t>
          </a:r>
          <a:endParaRPr lang="en-US" sz="29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382328" y="1510847"/>
        <a:ext cx="3725733" cy="558859"/>
      </dsp:txXfrm>
    </dsp:sp>
    <dsp:sp modelId="{28EBDA06-A056-4C8F-8F52-D3785648B486}">
      <dsp:nvSpPr>
        <dsp:cNvPr id="0" name=""/>
        <dsp:cNvSpPr/>
      </dsp:nvSpPr>
      <dsp:spPr>
        <a:xfrm>
          <a:off x="4382328" y="2128197"/>
          <a:ext cx="3725733" cy="877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>
              <a:latin typeface="Calibri" panose="020F0502020204030204" pitchFamily="34" charset="0"/>
              <a:cs typeface="Calibri" panose="020F0502020204030204" pitchFamily="34" charset="0"/>
            </a:rPr>
            <a:t>Evaluates meaningful change w/defined criteria</a:t>
          </a:r>
          <a:endParaRPr lang="en-US" sz="170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0" i="0" kern="1200">
              <a:latin typeface="Calibri" panose="020F0502020204030204" pitchFamily="34" charset="0"/>
              <a:cs typeface="Calibri" panose="020F0502020204030204" pitchFamily="34" charset="0"/>
            </a:rPr>
            <a:t>Qualitative</a:t>
          </a:r>
          <a:r>
            <a:rPr lang="en-US" sz="1700" kern="1200">
              <a:latin typeface="Calibri" panose="020F0502020204030204" pitchFamily="34" charset="0"/>
              <a:cs typeface="Calibri" panose="020F0502020204030204" pitchFamily="34" charset="0"/>
            </a:rPr>
            <a:t>/Quantitative</a:t>
          </a:r>
        </a:p>
      </dsp:txBody>
      <dsp:txXfrm>
        <a:off x="4382328" y="2128197"/>
        <a:ext cx="3725733" cy="8774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34B0D1D-5FB2-3D48-A3FB-D441239EB5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EB75E9-C74E-8A46-8712-560A475791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D5913-4AB5-244C-BCE1-68D4BDED5353}" type="datetimeFigureOut">
              <a:rPr lang="en-US" smtClean="0"/>
              <a:t>2/3/26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1DCF86-9865-7546-8B18-0F2DAFA53B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8DEA93-4059-8C4D-B0B3-ABF56BEFBF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5944B-1D36-1049-936F-ED2207899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73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990AA-87AC-4142-A510-8CDCAF57184B}" type="datetimeFigureOut">
              <a:rPr lang="en-US" smtClean="0"/>
              <a:t>2/3/26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9696D-791E-4977-B316-6FB4EF43F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797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12" y="4617020"/>
            <a:ext cx="1333622" cy="3667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6411" y="1090535"/>
            <a:ext cx="8088059" cy="148610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4500" b="1" i="0" kern="120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411" y="2697056"/>
            <a:ext cx="8088058" cy="742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2100" b="0" i="0" kern="1200">
                <a:solidFill>
                  <a:srgbClr val="F6F1E7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Rectangle 14"/>
          <p:cNvSpPr/>
          <p:nvPr userDrawn="1"/>
        </p:nvSpPr>
        <p:spPr>
          <a:xfrm>
            <a:off x="3001262" y="4198936"/>
            <a:ext cx="579560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500" b="0" i="0">
                <a:solidFill>
                  <a:srgbClr val="F6F1E7"/>
                </a:solidFill>
                <a:latin typeface="Calibri" charset="0"/>
                <a:ea typeface="Calibri" charset="0"/>
                <a:cs typeface="Calibri" charset="0"/>
              </a:rPr>
              <a:t>12345 El Monte Road</a:t>
            </a:r>
          </a:p>
          <a:p>
            <a:pPr algn="r"/>
            <a:r>
              <a:rPr lang="en-US" sz="1500" b="0" i="0">
                <a:solidFill>
                  <a:srgbClr val="F6F1E7"/>
                </a:solidFill>
                <a:latin typeface="Calibri" charset="0"/>
                <a:ea typeface="Calibri" charset="0"/>
                <a:cs typeface="Calibri" charset="0"/>
              </a:rPr>
              <a:t>Los Altos Hills, CA 94022</a:t>
            </a:r>
            <a:endParaRPr lang="en-US" sz="1500" b="0" i="0" baseline="0">
              <a:solidFill>
                <a:srgbClr val="F6F1E7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r"/>
            <a:r>
              <a:rPr lang="en-US" sz="1500" b="1" i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foothill.edu</a:t>
            </a:r>
          </a:p>
        </p:txBody>
      </p:sp>
      <p:pic>
        <p:nvPicPr>
          <p:cNvPr id="5" name="Picture 4" descr="A picture containing red, white, sitting, room&#10;&#10;Description automatically generated">
            <a:extLst>
              <a:ext uri="{FF2B5EF4-FFF2-40B4-BE49-F238E27FC236}">
                <a16:creationId xmlns:a16="http://schemas.microsoft.com/office/drawing/2014/main" id="{5E9AF878-6999-A841-9ED4-6EB6529A47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09905C-CD3D-C341-8328-C48B6C6CE1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754" y="4644037"/>
            <a:ext cx="1142033" cy="31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6056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44" y="228513"/>
            <a:ext cx="8506582" cy="939500"/>
          </a:xfrm>
          <a:prstGeom prst="rect">
            <a:avLst/>
          </a:prstGeom>
        </p:spPr>
        <p:txBody>
          <a:bodyPr anchor="ctr"/>
          <a:lstStyle>
            <a:lvl1pPr>
              <a:defRPr sz="3000" b="1" i="0">
                <a:solidFill>
                  <a:srgbClr val="F6F1E7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45" y="1691459"/>
            <a:ext cx="8112653" cy="308669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A61E2F"/>
              </a:buClr>
              <a:buSzPct val="70000"/>
              <a:buFont typeface="Arial" charset="0"/>
              <a:buChar char="•"/>
              <a:defRPr sz="30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342900" indent="-171450">
              <a:buClr>
                <a:srgbClr val="A61E2F"/>
              </a:buClr>
              <a:buSzPct val="70000"/>
              <a:buFont typeface="Arial" charset="0"/>
              <a:buChar char="•"/>
              <a:defRPr sz="27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2pPr>
            <a:lvl3pPr marL="514350" indent="-171450">
              <a:buClr>
                <a:srgbClr val="A61E2F"/>
              </a:buClr>
              <a:buSzPct val="70000"/>
              <a:buFont typeface="Arial" charset="0"/>
              <a:buChar char="•"/>
              <a:defRPr sz="27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3pPr>
            <a:lvl4pPr marL="685800" indent="-171450">
              <a:buClr>
                <a:srgbClr val="A61E2F"/>
              </a:buClr>
              <a:buSzPct val="70000"/>
              <a:buFont typeface="Arial" charset="0"/>
              <a:buChar char="•"/>
              <a:defRPr sz="27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4pPr>
            <a:lvl5pPr marL="857250" indent="-171450">
              <a:buClr>
                <a:srgbClr val="A61E2F"/>
              </a:buClr>
              <a:buSzPct val="70000"/>
              <a:buFont typeface="Arial" charset="0"/>
              <a:buChar char="•"/>
              <a:defRPr sz="27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16707598"/>
      </p:ext>
    </p:extLst>
  </p:cSld>
  <p:clrMapOvr>
    <a:masterClrMapping/>
  </p:clrMapOvr>
  <p:transition spd="med">
    <p:fade/>
  </p:transition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0333" y="1676400"/>
            <a:ext cx="3841785" cy="315642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chemeClr val="accent6"/>
              </a:buClr>
              <a:buSzPct val="8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342900" indent="-171450">
              <a:buClr>
                <a:schemeClr val="accent6"/>
              </a:buClr>
              <a:buSzPct val="8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2pPr>
            <a:lvl3pPr marL="514350" indent="-171450">
              <a:buClr>
                <a:schemeClr val="accent6"/>
              </a:buClr>
              <a:buSzPct val="8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3pPr>
            <a:lvl4pPr>
              <a:buSzPct val="70000"/>
              <a:defRPr sz="1800">
                <a:latin typeface="Calibri"/>
                <a:cs typeface="Calibri"/>
              </a:defRPr>
            </a:lvl4pPr>
            <a:lvl5pPr>
              <a:buSzPct val="70000"/>
              <a:defRPr sz="1800">
                <a:latin typeface="Calibri"/>
                <a:cs typeface="Calibri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1"/>
          </p:nvPr>
        </p:nvSpPr>
        <p:spPr>
          <a:xfrm>
            <a:off x="4826834" y="1676400"/>
            <a:ext cx="3836153" cy="315642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chemeClr val="accent6"/>
              </a:buClr>
              <a:buSzPct val="8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342900" indent="-171450">
              <a:buClr>
                <a:schemeClr val="accent6"/>
              </a:buClr>
              <a:buSzPct val="8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2pPr>
            <a:lvl3pPr marL="514350" indent="-171450">
              <a:buClr>
                <a:schemeClr val="accent6"/>
              </a:buClr>
              <a:buSzPct val="8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3pPr>
            <a:lvl4pPr>
              <a:buSzPct val="70000"/>
              <a:defRPr sz="1800">
                <a:latin typeface="Calibri"/>
                <a:cs typeface="Calibri"/>
              </a:defRPr>
            </a:lvl4pPr>
            <a:lvl5pPr>
              <a:buSzPct val="70000"/>
              <a:defRPr sz="1800">
                <a:latin typeface="Calibri"/>
                <a:cs typeface="Calibri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45A3B77-0F17-C34B-AA5A-96E2060B0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44" y="228513"/>
            <a:ext cx="8506582" cy="939500"/>
          </a:xfrm>
          <a:prstGeom prst="rect">
            <a:avLst/>
          </a:prstGeom>
        </p:spPr>
        <p:txBody>
          <a:bodyPr anchor="ctr"/>
          <a:lstStyle>
            <a:lvl1pPr>
              <a:defRPr sz="3000" b="1" i="0">
                <a:solidFill>
                  <a:srgbClr val="F6F1E7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81996115"/>
      </p:ext>
    </p:extLst>
  </p:cSld>
  <p:clrMapOvr>
    <a:masterClrMapping/>
  </p:clrMapOvr>
  <p:transition spd="med">
    <p:fade/>
  </p:transition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red, white, sitting, room&#10;&#10;Description automatically generated">
            <a:extLst>
              <a:ext uri="{FF2B5EF4-FFF2-40B4-BE49-F238E27FC236}">
                <a16:creationId xmlns:a16="http://schemas.microsoft.com/office/drawing/2014/main" id="{6315501D-0D32-3D48-A016-F13757292F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08013" y="492919"/>
            <a:ext cx="7956550" cy="3461147"/>
          </a:xfrm>
          <a:prstGeom prst="rect">
            <a:avLst/>
          </a:prstGeom>
          <a:solidFill>
            <a:srgbClr val="F6F1E7"/>
          </a:solidFill>
          <a:ln w="57150">
            <a:solidFill>
              <a:schemeClr val="bg1"/>
            </a:solidFill>
          </a:ln>
          <a:effectLst>
            <a:outerShdw blurRad="50800" dist="25400" dir="2700000" algn="tl" rotWithShape="0">
              <a:prstClr val="black">
                <a:alpha val="24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85775" y="4104085"/>
            <a:ext cx="8078789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Click to edit Master text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442837-55FA-0048-8E94-53AA4ECC46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754" y="4644037"/>
            <a:ext cx="1142033" cy="31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634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red, white, sitting, room&#10;&#10;Description automatically generated">
            <a:extLst>
              <a:ext uri="{FF2B5EF4-FFF2-40B4-BE49-F238E27FC236}">
                <a16:creationId xmlns:a16="http://schemas.microsoft.com/office/drawing/2014/main" id="{0918923C-3A75-774A-B88A-E9FCDADF54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972175" y="594919"/>
            <a:ext cx="2700005" cy="3251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663575" y="594522"/>
            <a:ext cx="4836780" cy="3985816"/>
          </a:xfrm>
          <a:prstGeom prst="rect">
            <a:avLst/>
          </a:prstGeom>
          <a:solidFill>
            <a:srgbClr val="F6F1E7"/>
          </a:solidFill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CA8845-A68B-154A-9209-335847DB06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754" y="4644037"/>
            <a:ext cx="1142033" cy="31405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58744" y="2156049"/>
            <a:ext cx="7323502" cy="22710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0" baseline="0"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257175" indent="0">
              <a:buNone/>
              <a:defRPr/>
            </a:lvl2pPr>
            <a:lvl3pPr marL="514350" indent="0">
              <a:buNone/>
              <a:defRPr/>
            </a:lvl3pPr>
            <a:lvl4pPr marL="771525" indent="0">
              <a:buNone/>
              <a:defRPr/>
            </a:lvl4pPr>
            <a:lvl5pPr marL="1028700" indent="0">
              <a:buNone/>
              <a:defRPr/>
            </a:lvl5pPr>
          </a:lstStyle>
          <a:p>
            <a:pPr lvl="0"/>
            <a:r>
              <a:rPr lang="en-US"/>
              <a:t>Presenter’s Name</a:t>
            </a:r>
          </a:p>
          <a:p>
            <a:pPr lvl="0"/>
            <a:r>
              <a:rPr lang="en-US"/>
              <a:t>Presenter’s Title</a:t>
            </a:r>
          </a:p>
          <a:p>
            <a:pPr lvl="0"/>
            <a:r>
              <a:rPr lang="en-US" err="1"/>
              <a:t>presentersname@foothill.edu</a:t>
            </a:r>
            <a:endParaRPr lang="en-US"/>
          </a:p>
          <a:p>
            <a:pPr lvl="0"/>
            <a:r>
              <a:rPr lang="en-US"/>
              <a:t>650.949.0000</a:t>
            </a:r>
          </a:p>
          <a:p>
            <a:pPr lvl="0"/>
            <a:endParaRPr lang="en-US"/>
          </a:p>
          <a:p>
            <a:pPr lvl="0"/>
            <a:r>
              <a:rPr lang="en-US" err="1"/>
              <a:t>foothill.edu</a:t>
            </a:r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04084BE-4076-0242-B65D-6699646E3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44" y="228513"/>
            <a:ext cx="8506582" cy="939500"/>
          </a:xfrm>
          <a:prstGeom prst="rect">
            <a:avLst/>
          </a:prstGeom>
        </p:spPr>
        <p:txBody>
          <a:bodyPr anchor="ctr"/>
          <a:lstStyle>
            <a:lvl1pPr>
              <a:defRPr sz="3000" b="1" i="0">
                <a:solidFill>
                  <a:srgbClr val="F6F1E7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74707730"/>
      </p:ext>
    </p:extLst>
  </p:cSld>
  <p:clrMapOvr>
    <a:masterClrMapping/>
  </p:clrMapOvr>
  <p:transition spd="med">
    <p:fade/>
  </p:transition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6423"/>
            <a:ext cx="9144000" cy="41670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755" y="4638102"/>
            <a:ext cx="1170644" cy="3219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96" b="26749"/>
          <a:stretch/>
        </p:blipFill>
        <p:spPr>
          <a:xfrm>
            <a:off x="0" y="0"/>
            <a:ext cx="9144000" cy="1371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530" r:id="rId1"/>
    <p:sldLayoutId id="2147486525" r:id="rId2"/>
    <p:sldLayoutId id="2147486526" r:id="rId3"/>
    <p:sldLayoutId id="2147486532" r:id="rId4"/>
    <p:sldLayoutId id="2147486533" r:id="rId5"/>
    <p:sldLayoutId id="2147486531" r:id="rId6"/>
  </p:sldLayoutIdLst>
  <p:transition spd="med">
    <p:fade/>
  </p:transition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700" kern="1200">
          <a:solidFill>
            <a:schemeClr val="accent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9pPr>
    </p:titleStyle>
    <p:bodyStyle>
      <a:lvl1pPr marL="171450" indent="-171450" algn="l" rtl="0" eaLnBrk="1" fontAlgn="base" hangingPunct="1">
        <a:spcBef>
          <a:spcPts val="1350"/>
        </a:spcBef>
        <a:spcAft>
          <a:spcPct val="0"/>
        </a:spcAft>
        <a:buClr>
          <a:schemeClr val="accent1"/>
        </a:buClr>
        <a:buSzPct val="100000"/>
        <a:buFont typeface="Wingdings 2" charset="0"/>
        <a:buChar char="¡"/>
        <a:defRPr sz="1500" kern="1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342900" indent="-171450" algn="l" rtl="0" eaLnBrk="1" fontAlgn="base" hangingPunct="1">
        <a:spcBef>
          <a:spcPts val="450"/>
        </a:spcBef>
        <a:spcAft>
          <a:spcPct val="0"/>
        </a:spcAft>
        <a:buClr>
          <a:srgbClr val="4D0000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514350" indent="-171450" algn="l" rtl="0" eaLnBrk="1" fontAlgn="base" hangingPunct="1"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685800" indent="-171450" algn="l" rtl="0" eaLnBrk="1" fontAlgn="base" hangingPunct="1">
        <a:spcBef>
          <a:spcPts val="450"/>
        </a:spcBef>
        <a:spcAft>
          <a:spcPct val="0"/>
        </a:spcAft>
        <a:buClr>
          <a:srgbClr val="4D0000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857250" indent="-171450" algn="l" rtl="0" eaLnBrk="1" fontAlgn="base" hangingPunct="1"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1033463" indent="-171450" algn="l" defTabSz="6858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35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202531" indent="-171450" algn="l" defTabSz="6858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35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372791" indent="-171450" algn="l" defTabSz="6858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35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1543050" indent="-171450" algn="l" defTabSz="6858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35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6411" y="503339"/>
            <a:ext cx="8088059" cy="4051883"/>
          </a:xfrm>
        </p:spPr>
        <p:txBody>
          <a:bodyPr anchor="ctr"/>
          <a:lstStyle/>
          <a:p>
            <a:r>
              <a:rPr lang="en-US" sz="3200">
                <a:solidFill>
                  <a:srgbClr val="FFFFFF"/>
                </a:solidFill>
                <a:latin typeface="Helvetica Neue"/>
              </a:rPr>
              <a:t>Institutional Effectiveness Committee: Blueprint 2030 Recommendation</a:t>
            </a:r>
            <a:br>
              <a:rPr lang="en-US" sz="3200"/>
            </a:br>
            <a:endParaRPr lang="en-US" sz="32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69F93C-1956-4403-B43B-A3773145445F}"/>
              </a:ext>
            </a:extLst>
          </p:cNvPr>
          <p:cNvSpPr txBox="1"/>
          <p:nvPr/>
        </p:nvSpPr>
        <p:spPr>
          <a:xfrm>
            <a:off x="1" y="3177309"/>
            <a:ext cx="9144000" cy="11798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ts val="2760"/>
              </a:lnSpc>
            </a:pPr>
            <a:r>
              <a:rPr lang="en-US" sz="2400">
                <a:solidFill>
                  <a:srgbClr val="F6F0E7"/>
                </a:solidFill>
                <a:latin typeface="Arial"/>
                <a:cs typeface="Arial"/>
              </a:rPr>
              <a:t>Mission Informed Planning Council</a:t>
            </a:r>
            <a:endParaRPr lang="en-US"/>
          </a:p>
          <a:p>
            <a:pPr algn="ctr">
              <a:lnSpc>
                <a:spcPts val="2760"/>
              </a:lnSpc>
            </a:pPr>
            <a:r>
              <a:rPr lang="en-US">
                <a:solidFill>
                  <a:srgbClr val="F6F0E7"/>
                </a:solidFill>
                <a:latin typeface="Arial"/>
                <a:ea typeface="ＭＳ Ｐゴシック"/>
                <a:cs typeface="Arial"/>
              </a:rPr>
              <a:t>February 6</a:t>
            </a:r>
            <a:r>
              <a:rPr lang="en-US" sz="2400">
                <a:solidFill>
                  <a:srgbClr val="F6F0E7"/>
                </a:solidFill>
                <a:latin typeface="Arial"/>
                <a:ea typeface="ＭＳ Ｐゴシック"/>
                <a:cs typeface="Arial"/>
              </a:rPr>
              <a:t>, </a:t>
            </a:r>
            <a:r>
              <a:rPr lang="en-US">
                <a:solidFill>
                  <a:srgbClr val="F6F0E7"/>
                </a:solidFill>
                <a:latin typeface="Arial"/>
                <a:ea typeface="ＭＳ Ｐゴシック"/>
                <a:cs typeface="Arial"/>
              </a:rPr>
              <a:t>2026</a:t>
            </a:r>
            <a:endParaRPr lang="en-US" sz="2400">
              <a:solidFill>
                <a:srgbClr val="F6F0E7"/>
              </a:solidFill>
              <a:latin typeface="Arial"/>
              <a:ea typeface="ＭＳ Ｐゴシック"/>
              <a:cs typeface="Arial"/>
            </a:endParaRPr>
          </a:p>
          <a:p>
            <a:endParaRPr lang="en-US"/>
          </a:p>
        </p:txBody>
      </p:sp>
      <p:sp>
        <p:nvSpPr>
          <p:cNvPr id="4" name="object 16">
            <a:extLst>
              <a:ext uri="{FF2B5EF4-FFF2-40B4-BE49-F238E27FC236}">
                <a16:creationId xmlns:a16="http://schemas.microsoft.com/office/drawing/2014/main" id="{5618BF57-81CE-4D48-9615-FAF079888594}"/>
              </a:ext>
            </a:extLst>
          </p:cNvPr>
          <p:cNvSpPr txBox="1"/>
          <p:nvPr/>
        </p:nvSpPr>
        <p:spPr>
          <a:xfrm>
            <a:off x="8082026" y="4155185"/>
            <a:ext cx="46228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50" spc="-20">
                <a:solidFill>
                  <a:srgbClr val="FFFFFF"/>
                </a:solidFill>
                <a:latin typeface="Arial"/>
                <a:cs typeface="Arial"/>
              </a:rPr>
              <a:t>E.Kuo </a:t>
            </a:r>
            <a:r>
              <a:rPr sz="1050">
                <a:solidFill>
                  <a:srgbClr val="FFFFFF"/>
                </a:solidFill>
                <a:latin typeface="Arial"/>
                <a:cs typeface="Arial"/>
              </a:rPr>
              <a:t>FH</a:t>
            </a:r>
            <a:r>
              <a:rPr sz="105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25">
                <a:solidFill>
                  <a:srgbClr val="FFFFFF"/>
                </a:solidFill>
                <a:latin typeface="Arial"/>
                <a:cs typeface="Arial"/>
              </a:rPr>
              <a:t>IRP</a:t>
            </a:r>
            <a:endParaRPr sz="105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3088440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BACCB-F837-FC09-773E-4E078E803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/>
          <a:lstStyle/>
          <a:p>
            <a:r>
              <a:rPr lang="en-US" dirty="0">
                <a:latin typeface="Helvetica Neue"/>
              </a:rPr>
              <a:t>Purpose</a:t>
            </a:r>
            <a:endParaRPr lang="en-US" b="0" dirty="0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54C7E-4CC3-B2B9-CC37-014C42C2B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  <a:ea typeface="Helvetica Neue Medium" panose="02000503000000020004" pitchFamily="2" charset="0"/>
                <a:cs typeface="Calibri" panose="020F0502020204030204" pitchFamily="34" charset="0"/>
              </a:rPr>
              <a:t>Clarify MIPC’s role and engagement in Blueprint 2030</a:t>
            </a:r>
          </a:p>
          <a:p>
            <a:r>
              <a:rPr lang="en-US" sz="3200" dirty="0">
                <a:latin typeface="Calibri" panose="020F0502020204030204" pitchFamily="34" charset="0"/>
                <a:ea typeface="Helvetica Neue Medium" panose="02000503000000020004" pitchFamily="2" charset="0"/>
                <a:cs typeface="Calibri" panose="020F0502020204030204" pitchFamily="34" charset="0"/>
              </a:rPr>
              <a:t>Share IEC’s recommendation on how MIPC can support Blueprint 2030 implementation</a:t>
            </a: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866281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36F89C-C549-E2B8-F7EB-ED26CDF1E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C1D01-B5BA-60B0-B00C-90FB96A5F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/>
          <a:lstStyle/>
          <a:p>
            <a:r>
              <a:rPr lang="en-US" dirty="0">
                <a:latin typeface="Helvetica Neue"/>
              </a:rPr>
              <a:t>Why this matters 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DBB25-3AC9-E486-3095-0F5F99D81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>
            <a:normAutofit fontScale="92500" lnSpcReduction="10000"/>
          </a:bodyPr>
          <a:lstStyle/>
          <a:p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Clarity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dirty="0"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Defined roles for MIPC compared to IEC (and Goal Stewards)</a:t>
            </a:r>
          </a:p>
          <a:p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Efficiency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dirty="0"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Reduced duplication of work</a:t>
            </a:r>
          </a:p>
          <a:p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Engagement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dirty="0"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Intentional and meaningful participation</a:t>
            </a:r>
          </a:p>
          <a:p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Collaboration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dirty="0"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Shared responsibility</a:t>
            </a:r>
          </a:p>
        </p:txBody>
      </p:sp>
    </p:spTree>
    <p:extLst>
      <p:ext uri="{BB962C8B-B14F-4D97-AF65-F5344CB8AC3E}">
        <p14:creationId xmlns:p14="http://schemas.microsoft.com/office/powerpoint/2010/main" val="595379366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4F80C-2567-B505-271A-500529FD8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/>
          <a:lstStyle/>
          <a:p>
            <a:r>
              <a:rPr lang="en-US">
                <a:latin typeface="Helvetica Neue"/>
              </a:rPr>
              <a:t>Goal Stewards Role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C9C5F-B5A6-35BC-6429-C941EA8AC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>
            <a:normAutofit fontScale="92500" lnSpcReduction="10000"/>
          </a:bodyPr>
          <a:lstStyle/>
          <a:p>
            <a:r>
              <a:rPr lang="en-US" dirty="0">
                <a:latin typeface="Calibri"/>
                <a:cs typeface="Calibri"/>
              </a:rPr>
              <a:t>Goal Stewards' role and responsibilities</a:t>
            </a:r>
          </a:p>
          <a:p>
            <a:pPr lvl="2">
              <a:buFont typeface="Wingdings" charset="0"/>
              <a:buChar char="ü"/>
            </a:pPr>
            <a:r>
              <a:rPr lang="en-US" dirty="0">
                <a:latin typeface="Calibri"/>
                <a:cs typeface="Calibri"/>
              </a:rPr>
              <a:t>Activity planning/metrics feedback</a:t>
            </a:r>
          </a:p>
          <a:p>
            <a:pPr lvl="2">
              <a:buFont typeface="Wingdings" charset="0"/>
              <a:buChar char="ü"/>
            </a:pPr>
            <a:r>
              <a:rPr lang="en-US" dirty="0">
                <a:latin typeface="Calibri"/>
                <a:cs typeface="Calibri"/>
              </a:rPr>
              <a:t>Minimize duplication of resources</a:t>
            </a:r>
          </a:p>
          <a:p>
            <a:pPr lvl="2">
              <a:buFont typeface="Wingdings" charset="0"/>
              <a:buChar char="ü"/>
            </a:pPr>
            <a:r>
              <a:rPr lang="en-US" dirty="0">
                <a:latin typeface="Calibri"/>
                <a:cs typeface="Calibri"/>
              </a:rPr>
              <a:t>Identify resources requested</a:t>
            </a:r>
          </a:p>
          <a:p>
            <a:pPr lvl="2">
              <a:buFont typeface="Wingdings" charset="0"/>
              <a:buChar char="ü"/>
            </a:pPr>
            <a:r>
              <a:rPr lang="en-US" dirty="0">
                <a:latin typeface="Calibri"/>
                <a:cs typeface="Calibri"/>
              </a:rPr>
              <a:t>Problem solving</a:t>
            </a:r>
          </a:p>
          <a:p>
            <a:pPr lvl="2">
              <a:buFont typeface="Wingdings" charset="0"/>
              <a:buChar char="ü"/>
            </a:pPr>
            <a:r>
              <a:rPr lang="en-US" dirty="0">
                <a:latin typeface="Calibri"/>
                <a:cs typeface="Calibri"/>
              </a:rPr>
              <a:t>Meet w/objective team </a:t>
            </a:r>
          </a:p>
          <a:p>
            <a:pPr lvl="2">
              <a:buFont typeface="Wingdings" charset="0"/>
              <a:buChar char="ü"/>
            </a:pPr>
            <a:r>
              <a:rPr lang="en-US" dirty="0">
                <a:latin typeface="Calibri"/>
                <a:cs typeface="Calibri"/>
              </a:rPr>
              <a:t>Report out</a:t>
            </a:r>
          </a:p>
          <a:p>
            <a:pPr marL="514350" lvl="3" indent="0">
              <a:buNone/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8788534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1AFAD0-15F0-815B-3135-160D3188B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268F4-4650-1D44-176F-2F6F5A327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/>
          <a:lstStyle/>
          <a:p>
            <a:r>
              <a:rPr lang="en-US">
                <a:latin typeface="Helvetica Neue"/>
              </a:rPr>
              <a:t>Recommendation: MIPC + Blueprint 2030</a:t>
            </a:r>
            <a:endParaRPr lang="en-US" b="0">
              <a:solidFill>
                <a:srgbClr val="000000"/>
              </a:solidFill>
              <a:latin typeface="Helvetica Neue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A73D061-F176-E185-68DF-2DE757D9AC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4619986"/>
              </p:ext>
            </p:extLst>
          </p:nvPr>
        </p:nvGraphicFramePr>
        <p:xfrm>
          <a:off x="921483" y="1681896"/>
          <a:ext cx="7676686" cy="2688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1138">
                  <a:extLst>
                    <a:ext uri="{9D8B030D-6E8A-4147-A177-3AD203B41FA5}">
                      <a16:colId xmlns:a16="http://schemas.microsoft.com/office/drawing/2014/main" val="3465910551"/>
                    </a:ext>
                  </a:extLst>
                </a:gridCol>
                <a:gridCol w="4665548">
                  <a:extLst>
                    <a:ext uri="{9D8B030D-6E8A-4147-A177-3AD203B41FA5}">
                      <a16:colId xmlns:a16="http://schemas.microsoft.com/office/drawing/2014/main" val="2351537978"/>
                    </a:ext>
                  </a:extLst>
                </a:gridCol>
              </a:tblGrid>
              <a:tr h="65401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50" b="1" i="0" u="none" strike="noStrike" noProof="0">
                          <a:latin typeface="Century Gothic"/>
                        </a:rPr>
                        <a:t>MIPC Evaluation Focus</a:t>
                      </a:r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50" b="1" i="0" u="none" strike="noStrike" noProof="0">
                          <a:latin typeface="Century Gothic"/>
                        </a:rPr>
                        <a:t>How MIPC Supports Blueprint 2030</a:t>
                      </a:r>
                      <a:endParaRPr lang="en-US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6139536"/>
                  </a:ext>
                </a:extLst>
              </a:tr>
              <a:tr h="674775">
                <a:tc>
                  <a:txBody>
                    <a:bodyPr/>
                    <a:lstStyle/>
                    <a:p>
                      <a:r>
                        <a:rPr lang="en-US" dirty="0"/>
                        <a:t>Participation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1" i="0" u="none" strike="noStrike" noProof="0">
                          <a:latin typeface="Century Gothic"/>
                        </a:rPr>
                        <a:t>College Engagement</a:t>
                      </a:r>
                      <a:endParaRPr lang="en-US"/>
                    </a:p>
                    <a:p>
                      <a:pPr marL="0" lvl="0" indent="0">
                        <a:buNone/>
                      </a:pPr>
                      <a:r>
                        <a:rPr lang="en-US" sz="1350" b="0" i="0" u="none" strike="noStrike" noProof="0">
                          <a:latin typeface="Century Gothic"/>
                        </a:rPr>
                        <a:t>Inclusive involvement across constituencies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7777700"/>
                  </a:ext>
                </a:extLst>
              </a:tr>
              <a:tr h="674775">
                <a:tc>
                  <a:txBody>
                    <a:bodyPr/>
                    <a:lstStyle/>
                    <a:p>
                      <a:r>
                        <a:rPr lang="en-US"/>
                        <a:t>Communication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1" i="0" u="none" strike="noStrike" noProof="0">
                          <a:latin typeface="Century Gothic"/>
                        </a:rPr>
                        <a:t>Information Awareness</a:t>
                      </a:r>
                      <a:endParaRPr lang="en-US"/>
                    </a:p>
                    <a:p>
                      <a:pPr marL="0" lvl="0" indent="0">
                        <a:buNone/>
                      </a:pPr>
                      <a:r>
                        <a:rPr lang="en-US" sz="1350" b="0" i="0" u="none" strike="noStrike" noProof="0">
                          <a:latin typeface="Century Gothic"/>
                        </a:rPr>
                        <a:t>Intentional communication plan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4944920"/>
                  </a:ext>
                </a:extLst>
              </a:tr>
              <a:tr h="685156">
                <a:tc>
                  <a:txBody>
                    <a:bodyPr/>
                    <a:lstStyle/>
                    <a:p>
                      <a:r>
                        <a:rPr lang="en-US"/>
                        <a:t>Decision-Making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/>
                        <a:t>Transparency</a:t>
                      </a:r>
                      <a:br>
                        <a:rPr lang="en-US" b="1" dirty="0"/>
                      </a:br>
                      <a:r>
                        <a:rPr lang="en-US" b="0" dirty="0"/>
                        <a:t>Clear processes for making and sharing decisions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3090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1641181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9C451-EF75-0CC7-2E9A-FF02634CA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/>
          <a:lstStyle/>
          <a:p>
            <a:r>
              <a:rPr lang="en-US">
                <a:latin typeface="Helvetica Neue"/>
              </a:rPr>
              <a:t>What MIPC could do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2CFB92F-A764-998E-3D2A-220A31E15E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412378"/>
              </p:ext>
            </p:extLst>
          </p:nvPr>
        </p:nvGraphicFramePr>
        <p:xfrm>
          <a:off x="271283" y="1539425"/>
          <a:ext cx="8618279" cy="337556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14921">
                  <a:extLst>
                    <a:ext uri="{9D8B030D-6E8A-4147-A177-3AD203B41FA5}">
                      <a16:colId xmlns:a16="http://schemas.microsoft.com/office/drawing/2014/main" val="1875174739"/>
                    </a:ext>
                  </a:extLst>
                </a:gridCol>
                <a:gridCol w="3222929">
                  <a:extLst>
                    <a:ext uri="{9D8B030D-6E8A-4147-A177-3AD203B41FA5}">
                      <a16:colId xmlns:a16="http://schemas.microsoft.com/office/drawing/2014/main" val="3335479653"/>
                    </a:ext>
                  </a:extLst>
                </a:gridCol>
                <a:gridCol w="3080429">
                  <a:extLst>
                    <a:ext uri="{9D8B030D-6E8A-4147-A177-3AD203B41FA5}">
                      <a16:colId xmlns:a16="http://schemas.microsoft.com/office/drawing/2014/main" val="749867614"/>
                    </a:ext>
                  </a:extLst>
                </a:gridCol>
              </a:tblGrid>
              <a:tr h="48095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buNone/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MIPC Evaluation Focus</a:t>
                      </a:r>
                      <a:endParaRPr lang="en-US">
                        <a:effectLst/>
                        <a:latin typeface="Century Gothic"/>
                      </a:endParaRPr>
                    </a:p>
                  </a:txBody>
                  <a:tcPr marL="90040" marR="90040" marT="45025" marB="45025" anchor="ctr">
                    <a:lnL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94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30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buNone/>
                      </a:pPr>
                      <a:r>
                        <a:rPr lang="en-US" sz="1350" b="1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How MIPC Supports Blueprint 2030</a:t>
                      </a:r>
                      <a:endParaRPr lang="en-US">
                        <a:effectLst/>
                        <a:latin typeface="Century Gothic"/>
                      </a:endParaRPr>
                    </a:p>
                  </a:txBody>
                  <a:tcPr marL="90040" marR="90040" marT="45025" marB="45025" anchor="ctr">
                    <a:lnL w="123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94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30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buNone/>
                      </a:pPr>
                      <a:r>
                        <a:rPr lang="en-US" sz="1350" b="1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Examples</a:t>
                      </a:r>
                      <a:endParaRPr lang="en-US">
                        <a:effectLst/>
                        <a:latin typeface="Century Gothic"/>
                      </a:endParaRPr>
                    </a:p>
                  </a:txBody>
                  <a:tcPr marL="90040" marR="90040" marT="45025" marB="45025" anchor="ctr">
                    <a:lnL w="123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94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30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195940"/>
                  </a:ext>
                </a:extLst>
              </a:tr>
              <a:tr h="824485"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buNone/>
                      </a:pPr>
                      <a:r>
                        <a:rPr lang="en-US" sz="1400">
                          <a:effectLst/>
                          <a:latin typeface="Century Gothic"/>
                        </a:rPr>
                        <a:t>Participation</a:t>
                      </a:r>
                      <a:endParaRPr lang="en-US">
                        <a:effectLst/>
                        <a:latin typeface="Century Gothic"/>
                      </a:endParaRPr>
                    </a:p>
                  </a:txBody>
                  <a:tcPr marL="90040" marR="90040" marT="45025" marB="45025" anchor="ctr">
                    <a:lnL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94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CDCE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buNone/>
                      </a:pPr>
                      <a:r>
                        <a:rPr lang="en-US" sz="1350" b="1">
                          <a:effectLst/>
                          <a:latin typeface="Century Gothic"/>
                        </a:rPr>
                        <a:t>College Engagement</a:t>
                      </a:r>
                      <a:endParaRPr lang="en-US">
                        <a:effectLst/>
                        <a:latin typeface="Century Gothic"/>
                      </a:endParaRPr>
                    </a:p>
                    <a:p>
                      <a:pPr fontAlgn="base">
                        <a:lnSpc>
                          <a:spcPts val="1575"/>
                        </a:lnSpc>
                        <a:buNone/>
                      </a:pPr>
                      <a:r>
                        <a:rPr lang="en-US" sz="1350">
                          <a:effectLst/>
                          <a:latin typeface="Century Gothic"/>
                        </a:rPr>
                        <a:t>Inclusive involvement across constituencies</a:t>
                      </a:r>
                      <a:endParaRPr lang="en-US">
                        <a:effectLst/>
                        <a:latin typeface="Century Gothic"/>
                      </a:endParaRPr>
                    </a:p>
                  </a:txBody>
                  <a:tcPr marL="90040" marR="90040" marT="45025" marB="45025" anchor="ctr">
                    <a:lnL w="123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94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CDCE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buNone/>
                      </a:pPr>
                      <a:r>
                        <a:rPr lang="en-US" sz="1350">
                          <a:effectLst/>
                          <a:latin typeface="Century Gothic"/>
                        </a:rPr>
                        <a:t>Ensure relevant programs are represented; Workload distribution is reasonable</a:t>
                      </a:r>
                      <a:endParaRPr lang="en-US">
                        <a:effectLst/>
                      </a:endParaRPr>
                    </a:p>
                  </a:txBody>
                  <a:tcPr marL="90040" marR="90040" marT="45025" marB="45025" anchor="ctr">
                    <a:lnL w="123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94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CD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475550"/>
                  </a:ext>
                </a:extLst>
              </a:tr>
              <a:tr h="930367"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buNone/>
                      </a:pPr>
                      <a:r>
                        <a:rPr lang="en-US" sz="1400">
                          <a:effectLst/>
                          <a:latin typeface="Century Gothic"/>
                        </a:rPr>
                        <a:t>Communication</a:t>
                      </a:r>
                      <a:endParaRPr lang="en-US">
                        <a:effectLst/>
                        <a:latin typeface="Century Gothic"/>
                      </a:endParaRPr>
                    </a:p>
                  </a:txBody>
                  <a:tcPr marL="90040" marR="90040" marT="45025" marB="45025" anchor="ctr">
                    <a:lnL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E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buNone/>
                      </a:pPr>
                      <a:r>
                        <a:rPr lang="en-US" sz="1350" b="1">
                          <a:effectLst/>
                          <a:latin typeface="Century Gothic"/>
                        </a:rPr>
                        <a:t>Information Awareness</a:t>
                      </a:r>
                      <a:endParaRPr lang="en-US">
                        <a:effectLst/>
                        <a:latin typeface="Century Gothic"/>
                      </a:endParaRPr>
                    </a:p>
                    <a:p>
                      <a:pPr fontAlgn="base">
                        <a:lnSpc>
                          <a:spcPts val="1575"/>
                        </a:lnSpc>
                        <a:buNone/>
                      </a:pPr>
                      <a:r>
                        <a:rPr lang="en-US" sz="1350">
                          <a:effectLst/>
                          <a:latin typeface="Century Gothic"/>
                        </a:rPr>
                        <a:t>Intentional communication plan</a:t>
                      </a:r>
                      <a:endParaRPr lang="en-US">
                        <a:effectLst/>
                        <a:latin typeface="Century Gothic"/>
                      </a:endParaRPr>
                    </a:p>
                  </a:txBody>
                  <a:tcPr marL="90040" marR="90040" marT="45025" marB="45025" anchor="ctr">
                    <a:lnL w="123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E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buNone/>
                      </a:pPr>
                      <a:r>
                        <a:rPr lang="en-US" sz="1350">
                          <a:effectLst/>
                          <a:latin typeface="Century Gothic"/>
                        </a:rPr>
                        <a:t>Regular reporting to campus community; Opportunities for campus dialogue and exchange</a:t>
                      </a:r>
                      <a:endParaRPr lang="en-US">
                        <a:effectLst/>
                      </a:endParaRPr>
                    </a:p>
                  </a:txBody>
                  <a:tcPr marL="90040" marR="90040" marT="45025" marB="45025" anchor="ctr">
                    <a:lnL w="123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287690"/>
                  </a:ext>
                </a:extLst>
              </a:tr>
              <a:tr h="1139760"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buNone/>
                      </a:pPr>
                      <a:r>
                        <a:rPr lang="en-US" sz="1400">
                          <a:effectLst/>
                          <a:latin typeface="Century Gothic"/>
                        </a:rPr>
                        <a:t>Decision-Making</a:t>
                      </a:r>
                      <a:endParaRPr lang="en-US">
                        <a:effectLst/>
                        <a:latin typeface="Century Gothic"/>
                      </a:endParaRPr>
                    </a:p>
                  </a:txBody>
                  <a:tcPr marL="90040" marR="90040" marT="45025" marB="45025" anchor="ctr">
                    <a:lnL w="125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CDCE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buNone/>
                      </a:pPr>
                      <a:r>
                        <a:rPr lang="en-US" sz="1350" b="1">
                          <a:effectLst/>
                          <a:latin typeface="Century Gothic"/>
                        </a:rPr>
                        <a:t>Transparency</a:t>
                      </a:r>
                      <a:br>
                        <a:rPr lang="en-US" sz="1350">
                          <a:effectLst/>
                          <a:latin typeface="Century Gothic"/>
                        </a:rPr>
                      </a:br>
                      <a:r>
                        <a:rPr lang="en-US" sz="1350">
                          <a:effectLst/>
                          <a:latin typeface="Century Gothic"/>
                        </a:rPr>
                        <a:t>Clear processes for making and sharing decisions</a:t>
                      </a:r>
                      <a:endParaRPr lang="en-US">
                        <a:effectLst/>
                        <a:latin typeface="Century Gothic"/>
                      </a:endParaRPr>
                    </a:p>
                  </a:txBody>
                  <a:tcPr marL="90040" marR="90040" marT="45025" marB="45025" anchor="ctr">
                    <a:lnL w="123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CDCE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buNone/>
                      </a:pPr>
                      <a:r>
                        <a:rPr lang="en-US" sz="1350" dirty="0">
                          <a:effectLst/>
                          <a:latin typeface="Century Gothic"/>
                        </a:rPr>
                        <a:t>Discussions are documented and include rationale behind decisions; Decision-making criteria support college mission, vision, and values</a:t>
                      </a:r>
                    </a:p>
                  </a:txBody>
                  <a:tcPr marL="90040" marR="90040" marT="45025" marB="45025" anchor="ctr">
                    <a:lnL w="123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3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3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3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CD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1931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614624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615AF6-5827-3A3E-F9A4-2EC2863A7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29C92-D4D6-59FF-0E30-B9DC6417D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/>
          <a:lstStyle/>
          <a:p>
            <a:r>
              <a:rPr lang="en-US">
                <a:latin typeface="Helvetica Neue"/>
              </a:rPr>
              <a:t>IEC's Role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98208-C143-FA80-340D-287308CCC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>
            <a:normAutofit fontScale="92500" lnSpcReduction="10000"/>
          </a:bodyPr>
          <a:lstStyle/>
          <a:p>
            <a:r>
              <a:rPr lang="en-US" b="1" dirty="0">
                <a:latin typeface="Calibri"/>
                <a:cs typeface="Calibri"/>
              </a:rPr>
              <a:t>Blueprint Evaluation</a:t>
            </a:r>
          </a:p>
          <a:p>
            <a:pPr lvl="1">
              <a:buFont typeface="Courier New" charset="0"/>
              <a:buChar char="o"/>
            </a:pPr>
            <a:r>
              <a:rPr lang="en-US" dirty="0">
                <a:latin typeface="Calibri"/>
                <a:cs typeface="Calibri"/>
              </a:rPr>
              <a:t>Document implementation process</a:t>
            </a:r>
          </a:p>
          <a:p>
            <a:pPr lvl="1">
              <a:buFont typeface="Courier New" charset="0"/>
              <a:buChar char="o"/>
            </a:pPr>
            <a:r>
              <a:rPr lang="en-US" sz="2500" dirty="0">
                <a:latin typeface="Calibri"/>
                <a:cs typeface="Calibri"/>
              </a:rPr>
              <a:t>Provide iterative guidance to Blueprint Teams</a:t>
            </a:r>
          </a:p>
          <a:p>
            <a:pPr lvl="2">
              <a:buFont typeface="Wingdings" charset="0"/>
              <a:buChar char="§"/>
            </a:pPr>
            <a:endParaRPr lang="en-US" sz="2500" dirty="0">
              <a:latin typeface="Calibri"/>
              <a:cs typeface="Calibri"/>
            </a:endParaRPr>
          </a:p>
          <a:p>
            <a:r>
              <a:rPr lang="en-US" sz="2800" b="1" dirty="0">
                <a:latin typeface="Calibri"/>
                <a:cs typeface="Calibri"/>
              </a:rPr>
              <a:t>Reporting </a:t>
            </a:r>
          </a:p>
          <a:p>
            <a:pPr lvl="1">
              <a:buFont typeface="Courier New" charset="0"/>
              <a:buChar char="o"/>
            </a:pPr>
            <a:r>
              <a:rPr lang="en-US" sz="2300" dirty="0">
                <a:latin typeface="Calibri"/>
                <a:ea typeface="Calibri"/>
                <a:cs typeface="Calibri"/>
              </a:rPr>
              <a:t>Goal Stewards report to IEC</a:t>
            </a:r>
          </a:p>
          <a:p>
            <a:pPr lvl="1">
              <a:buFont typeface="Courier New,monospace" charset="0"/>
              <a:buChar char="o"/>
            </a:pPr>
            <a:r>
              <a:rPr lang="en-US" sz="2300" dirty="0">
                <a:latin typeface="Calibri"/>
                <a:ea typeface="Calibri"/>
                <a:cs typeface="Calibri"/>
              </a:rPr>
              <a:t>IEC reports to MIPC (scorecard and summary report)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499559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0C7C7-DC94-7859-10CA-82010DEEE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44" y="228513"/>
            <a:ext cx="8506582" cy="939500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n-US">
                <a:latin typeface="Helvetica Neue"/>
              </a:rPr>
              <a:t>IEC's perspective: Evaluation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6D18BA7-3E34-BB48-4A52-F2868DA81F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2340999"/>
              </p:ext>
            </p:extLst>
          </p:nvPr>
        </p:nvGraphicFramePr>
        <p:xfrm>
          <a:off x="818137" y="1503456"/>
          <a:ext cx="8112653" cy="3086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1363813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4CE8C9-645B-78B6-C4D9-219378CC13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C8B77-A078-7B55-8225-BFD8F4E64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/>
          <a:lstStyle/>
          <a:p>
            <a:r>
              <a:rPr lang="en-US">
                <a:latin typeface="Helvetica Neue"/>
              </a:rPr>
              <a:t>For Consideration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22938-61D7-0698-9AFC-DDAFD2882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>
            <a:normAutofit fontScale="92500" lnSpcReduction="2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Does MIPC feel there is clarity and distinction between the roles of MIPC and IEC in supporting Blueprint 2030 implementation?</a:t>
            </a:r>
          </a:p>
          <a:p>
            <a:pPr>
              <a:lnSpc>
                <a:spcPct val="21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Does MIPC have feedback on IEC's recommendation?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Does MIPC accept IEC's recommendation?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Courier New" charset="0"/>
              <a:buChar char="o"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644913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Academic Fall2015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B6303D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Academic Fall2015</Template>
  <TotalTime>0</TotalTime>
  <Words>308</Words>
  <Application>Microsoft Macintosh PowerPoint</Application>
  <PresentationFormat>On-screen Show (16:9)</PresentationFormat>
  <Paragraphs>66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Century Gothic</vt:lpstr>
      <vt:lpstr>Courier New</vt:lpstr>
      <vt:lpstr>Courier New,monospace</vt:lpstr>
      <vt:lpstr>Helvetica Neue</vt:lpstr>
      <vt:lpstr>Helvetica Neue Medium</vt:lpstr>
      <vt:lpstr>Wingdings</vt:lpstr>
      <vt:lpstr>Wingdings 2</vt:lpstr>
      <vt:lpstr>Academic Fall2015</vt:lpstr>
      <vt:lpstr>Institutional Effectiveness Committee: Blueprint 2030 Recommendation </vt:lpstr>
      <vt:lpstr>Purpose</vt:lpstr>
      <vt:lpstr>Why this matters </vt:lpstr>
      <vt:lpstr>Goal Stewards Role</vt:lpstr>
      <vt:lpstr>Recommendation: MIPC + Blueprint 2030</vt:lpstr>
      <vt:lpstr>What MIPC could do</vt:lpstr>
      <vt:lpstr>IEC's Role</vt:lpstr>
      <vt:lpstr>IEC's perspective: Evaluation</vt:lpstr>
      <vt:lpstr>For Consideration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Robredo</dc:creator>
  <cp:lastModifiedBy>Kelaiah Hill</cp:lastModifiedBy>
  <cp:revision>4</cp:revision>
  <dcterms:created xsi:type="dcterms:W3CDTF">2017-07-10T18:20:34Z</dcterms:created>
  <dcterms:modified xsi:type="dcterms:W3CDTF">2026-02-03T16:33:57Z</dcterms:modified>
</cp:coreProperties>
</file>