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C0710A-1EE3-1B8A-4CA0-7DEAB4864C0F}" v="40" dt="2026-02-06T21:33:37.367"/>
    <p1510:client id="{DA5B5410-E461-95EA-97EE-6475A5107CE0}" v="659" dt="2026-02-06T17:16:02.15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320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908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55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41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681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520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9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639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587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753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955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0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88" r:id="rId6"/>
    <p:sldLayoutId id="2147483684" r:id="rId7"/>
    <p:sldLayoutId id="2147483685" r:id="rId8"/>
    <p:sldLayoutId id="2147483686" r:id="rId9"/>
    <p:sldLayoutId id="2147483687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3E8498D-DA8F-EF6C-5420-F153D4979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8007" y="548643"/>
            <a:ext cx="6838981" cy="4035292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6000" dirty="0"/>
              <a:t>academic integrity:</a:t>
            </a:r>
            <a:br>
              <a:rPr lang="en-US" sz="6000" dirty="0"/>
            </a:br>
            <a:r>
              <a:rPr lang="en-US" sz="6000" dirty="0"/>
              <a:t>Academic Senate update and questions for MIPC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007" y="4453813"/>
            <a:ext cx="6424690" cy="1461794"/>
          </a:xfrm>
        </p:spPr>
        <p:txBody>
          <a:bodyPr anchor="b">
            <a:normAutofit/>
          </a:bodyPr>
          <a:lstStyle/>
          <a:p>
            <a:pPr algn="l"/>
            <a:r>
              <a:rPr lang="en-US" sz="2000" dirty="0"/>
              <a:t>Update, MIPC, Feb 6, 2026</a:t>
            </a:r>
          </a:p>
          <a:p>
            <a:pPr algn="l"/>
            <a:r>
              <a:rPr lang="en-US" sz="2000" dirty="0"/>
              <a:t>Shared by Stephanie Chan and Voltaire Villanueva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64C8C-2453-1D43-A3AD-5FA29935F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Artificial intelligence and agentic AI: effects on teaching and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AD176-D57C-5D60-4E20-D5A2E6362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sz="1300" dirty="0">
                <a:highlight>
                  <a:srgbClr val="FFFFFF"/>
                </a:highlight>
                <a:latin typeface="Arial"/>
                <a:cs typeface="Arial"/>
              </a:rPr>
              <a:t>From "</a:t>
            </a:r>
            <a:r>
              <a:rPr lang="en-US" sz="1200" dirty="0">
                <a:highlight>
                  <a:srgbClr val="FFFFFF"/>
                </a:highlight>
                <a:latin typeface="ArialMT"/>
                <a:cs typeface="Arial"/>
              </a:rPr>
              <a:t>Safeguarding Academic Integrity in the Age of Agentic AI", </a:t>
            </a:r>
            <a:r>
              <a:rPr lang="en-US" sz="1200" i="1" dirty="0">
                <a:highlight>
                  <a:srgbClr val="FFFFFF"/>
                </a:highlight>
                <a:latin typeface="Arial"/>
                <a:cs typeface="Arial"/>
              </a:rPr>
              <a:t>A White Paper from the California Virtual Campus (CVC), </a:t>
            </a:r>
            <a:r>
              <a:rPr lang="en-US" sz="1200" dirty="0">
                <a:highlight>
                  <a:srgbClr val="FFFFFF"/>
                </a:highlight>
                <a:latin typeface="Arial"/>
                <a:cs typeface="Arial"/>
              </a:rPr>
              <a:t>November 2025</a:t>
            </a:r>
          </a:p>
          <a:p>
            <a:pPr marL="0" indent="0">
              <a:buNone/>
            </a:pPr>
            <a:r>
              <a:rPr lang="en-US" sz="1200" dirty="0">
                <a:highlight>
                  <a:srgbClr val="FFFFFF"/>
                </a:highlight>
                <a:latin typeface="Arial"/>
                <a:cs typeface="Arial"/>
              </a:rPr>
              <a:t>(emphasis added)</a:t>
            </a:r>
          </a:p>
          <a:p>
            <a:pPr marL="0" indent="0">
              <a:buNone/>
            </a:pPr>
            <a:r>
              <a:rPr lang="en-US" sz="1600" b="1" dirty="0">
                <a:highlight>
                  <a:srgbClr val="FFFFFF"/>
                </a:highlight>
                <a:latin typeface="Arial"/>
                <a:cs typeface="Arial"/>
              </a:rPr>
              <a:t>The Problem: Agentic AI and the Integrity of Learning Environments </a:t>
            </a:r>
            <a:endParaRPr lang="en-US" sz="1600"/>
          </a:p>
          <a:p>
            <a:r>
              <a:rPr lang="en-US" sz="1600" dirty="0">
                <a:highlight>
                  <a:srgbClr val="FFFFFF"/>
                </a:highlight>
                <a:latin typeface="ArialMT"/>
              </a:rPr>
              <a:t>CCC faculty report that these tools can log in to Canvas and complete quizzes, discussions, and assignments on behalf of students. </a:t>
            </a:r>
            <a:r>
              <a:rPr lang="en-US" sz="1600" dirty="0">
                <a:highlight>
                  <a:srgbClr val="FFFF00"/>
                </a:highlight>
                <a:latin typeface="ArialMT"/>
              </a:rPr>
              <a:t>This behavior threatens the integrity of online learning, undermines authentic assessment and creates serious implications for equity, accreditation, and public trust</a:t>
            </a:r>
            <a:r>
              <a:rPr lang="en-US" sz="1600" dirty="0">
                <a:highlight>
                  <a:srgbClr val="FFFFFF"/>
                </a:highlight>
                <a:latin typeface="ArialMT"/>
              </a:rPr>
              <a:t>. Specifically, Agentic AI, under most circumstances, can do the following: </a:t>
            </a:r>
            <a:endParaRPr lang="en-US" sz="1600" dirty="0"/>
          </a:p>
          <a:p>
            <a:r>
              <a:rPr lang="en-US" sz="1600" dirty="0">
                <a:highlight>
                  <a:srgbClr val="FFFFFF"/>
                </a:highlight>
                <a:latin typeface="ArialMT"/>
              </a:rPr>
              <a:t>Autonomously log into Canvas using student credentials; </a:t>
            </a:r>
            <a:endParaRPr lang="en-US" sz="1600" dirty="0"/>
          </a:p>
          <a:p>
            <a:r>
              <a:rPr lang="en-US" sz="1600" dirty="0">
                <a:highlight>
                  <a:srgbClr val="FFFFFF"/>
                </a:highlight>
                <a:latin typeface="ArialMT"/>
              </a:rPr>
              <a:t>Navigate course shells, view materials, and complete assignments and quizzes; </a:t>
            </a:r>
            <a:endParaRPr lang="en-US" sz="1600" dirty="0"/>
          </a:p>
          <a:p>
            <a:r>
              <a:rPr lang="en-US" sz="1600" dirty="0">
                <a:highlight>
                  <a:srgbClr val="FFFFFF"/>
                </a:highlight>
                <a:latin typeface="ArialMT"/>
              </a:rPr>
              <a:t>Submit work that appears mostly indistinguishable from human activity; </a:t>
            </a:r>
            <a:endParaRPr lang="en-US" sz="1600" dirty="0"/>
          </a:p>
          <a:p>
            <a:r>
              <a:rPr lang="en-US" sz="1600" dirty="0">
                <a:highlight>
                  <a:srgbClr val="FFFFFF"/>
                </a:highlight>
                <a:latin typeface="ArialMT"/>
              </a:rPr>
              <a:t>Operate undetected because they mask their digital identity (e.g., by mimicking standard browser user agents like Chrome). </a:t>
            </a:r>
            <a:endParaRPr lang="en-US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973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2345BC-38FC-90EF-C431-4BE392D90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faculty experiences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972F-8A1B-3F87-93B5-0536B46447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258668"/>
            <a:ext cx="10653579" cy="5050692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Faculty, including leaders in the Teaching With Technology group, have shared the following experiences:</a:t>
            </a:r>
          </a:p>
          <a:p>
            <a:pPr marL="342900" indent="-342900"/>
            <a:r>
              <a:rPr lang="en-US" dirty="0"/>
              <a:t>Overwhelm/frustration with the rapid granting of student access to AI tools with little time to adapt teaching practices </a:t>
            </a:r>
          </a:p>
          <a:p>
            <a:pPr marL="342900" indent="-342900"/>
            <a:r>
              <a:rPr lang="en-US" dirty="0"/>
              <a:t>A sudden need/perceived expectation to design methods for "catching" unauthorized use of AI on assignments</a:t>
            </a:r>
          </a:p>
          <a:p>
            <a:pPr marL="342900" indent="-342900"/>
            <a:r>
              <a:rPr lang="en-US" dirty="0"/>
              <a:t>Increases in labor – time, energy, emotion; a sense that the labor required to deal with cheating is eclipsing the baseline labor of teaching our area's content</a:t>
            </a:r>
          </a:p>
          <a:p>
            <a:pPr marL="571500" lvl="1">
              <a:buFont typeface="Courier New" panose="020B0604020202020204" pitchFamily="34" charset="0"/>
              <a:buChar char="o"/>
            </a:pPr>
            <a:r>
              <a:rPr lang="en-US" dirty="0"/>
              <a:t>e.g. feeling like a monitor or a cop &gt; feeling like a teacher/coach</a:t>
            </a:r>
          </a:p>
          <a:p>
            <a:pPr marL="342900" indent="-342900"/>
            <a:r>
              <a:rPr lang="en-US" dirty="0"/>
              <a:t>Perception that recent efforts to design equitable and accessible courses are no longer valuable</a:t>
            </a:r>
          </a:p>
          <a:p>
            <a:pPr marL="571500" lvl="1" indent="-342900">
              <a:buFont typeface="Courier New" panose="020B0604020202020204" pitchFamily="34" charset="0"/>
              <a:buChar char="o"/>
            </a:pPr>
            <a:r>
              <a:rPr lang="en-US" dirty="0"/>
              <a:t>e.g. process focus and agentic AI</a:t>
            </a:r>
          </a:p>
          <a:p>
            <a:pPr marL="342900" indent="-342900"/>
            <a:r>
              <a:rPr lang="en-US" dirty="0"/>
              <a:t>Adversarial relations with students; atmosphere of disunification among instructors who relate to AI differently</a:t>
            </a:r>
          </a:p>
          <a:p>
            <a:pPr marL="342900" indent="-342900"/>
            <a:r>
              <a:rPr lang="en-US" dirty="0"/>
              <a:t>Confusion about how to understand each student's intentions or experiences vis-a-vis learning</a:t>
            </a:r>
          </a:p>
        </p:txBody>
      </p:sp>
    </p:spTree>
    <p:extLst>
      <p:ext uri="{BB962C8B-B14F-4D97-AF65-F5344CB8AC3E}">
        <p14:creationId xmlns:p14="http://schemas.microsoft.com/office/powerpoint/2010/main" val="1914384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7BF03-9CFF-B8BC-7C53-343B81240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efforts and possible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2EEC7-0D88-D9D0-AF26-EECD3D675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442363"/>
            <a:ext cx="10653579" cy="486699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Academic Senate reconvening its Academic Integrity Committee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Committee charge under revision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dirty="0"/>
          </a:p>
          <a:p>
            <a:r>
              <a:rPr lang="en-US" dirty="0"/>
              <a:t>ETS contributions – software/technical side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Partnership with Instructure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Technical fraud prevention measures</a:t>
            </a:r>
          </a:p>
          <a:p>
            <a:r>
              <a:rPr lang="en-US" dirty="0"/>
              <a:t>Faculty-initiated efforts to authenticate student work in online courses</a:t>
            </a:r>
          </a:p>
          <a:p>
            <a:pPr lvl="1">
              <a:buFont typeface="Courier New" panose="020B0604020202020204" pitchFamily="34" charset="0"/>
              <a:buChar char="o"/>
            </a:pPr>
            <a:r>
              <a:rPr lang="en-US" dirty="0"/>
              <a:t>Proctoring centers </a:t>
            </a:r>
          </a:p>
          <a:p>
            <a:pPr lvl="2">
              <a:buFont typeface="Wingdings" panose="020B0604020202020204" pitchFamily="34" charset="0"/>
              <a:buChar char="§"/>
            </a:pPr>
            <a:r>
              <a:rPr lang="en-US" dirty="0"/>
              <a:t>AB 705 – math department</a:t>
            </a:r>
          </a:p>
          <a:p>
            <a:pPr lvl="1">
              <a:buFont typeface="Courier New" panose="020B0604020202020204" pitchFamily="34" charset="0"/>
              <a:buChar char="o"/>
            </a:pPr>
            <a:endParaRPr lang="en-US" dirty="0"/>
          </a:p>
          <a:p>
            <a:pPr lvl="1">
              <a:buFont typeface="Courier New" panose="020B0604020202020204" pitchFamily="34" charset="0"/>
              <a:buChar char="o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26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4FCB7-B4E9-094E-83F5-94BE3C54F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for MIPC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2A512-39DA-4E98-7720-62F1243BA6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298589"/>
            <a:ext cx="10653579" cy="459382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What collaborative measures can we take across campus to cultivate academic </a:t>
            </a:r>
            <a:r>
              <a:rPr lang="en-US"/>
              <a:t>integrity in all learning spaces?</a:t>
            </a:r>
          </a:p>
          <a:p>
            <a:r>
              <a:rPr lang="en-US"/>
              <a:t>How do we influence individuals' choices to use AI in a way that enhances, rather than </a:t>
            </a:r>
            <a:r>
              <a:rPr lang="en-US" dirty="0"/>
              <a:t>compromises learning?</a:t>
            </a:r>
          </a:p>
          <a:p>
            <a:r>
              <a:rPr lang="en-US" dirty="0"/>
              <a:t>How do we find out what "academic integrity" means to us, and how do we determine what we want it to mean in a world where AI is readily available?</a:t>
            </a:r>
          </a:p>
          <a:p>
            <a:pPr marL="2286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358628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VanillaVTI</vt:lpstr>
      <vt:lpstr>academic integrity: Academic Senate update and questions for MIPC </vt:lpstr>
      <vt:lpstr>Artificial intelligence and agentic AI: effects on teaching and learning</vt:lpstr>
      <vt:lpstr>faculty experiences</vt:lpstr>
      <vt:lpstr>Current efforts and possible paths</vt:lpstr>
      <vt:lpstr>Questions for MIPC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362</cp:revision>
  <dcterms:created xsi:type="dcterms:W3CDTF">2026-02-03T00:52:01Z</dcterms:created>
  <dcterms:modified xsi:type="dcterms:W3CDTF">2026-02-09T18:03:11Z</dcterms:modified>
</cp:coreProperties>
</file>