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83" r:id="rId3"/>
    <p:sldId id="284" r:id="rId4"/>
    <p:sldId id="260" r:id="rId5"/>
    <p:sldId id="268" r:id="rId6"/>
    <p:sldId id="261" r:id="rId7"/>
    <p:sldId id="280" r:id="rId8"/>
    <p:sldId id="267" r:id="rId9"/>
    <p:sldId id="269" r:id="rId10"/>
    <p:sldId id="274" r:id="rId11"/>
    <p:sldId id="285" r:id="rId12"/>
    <p:sldId id="264" r:id="rId13"/>
    <p:sldId id="265" r:id="rId14"/>
    <p:sldId id="279" r:id="rId15"/>
    <p:sldId id="286" r:id="rId16"/>
    <p:sldId id="287" r:id="rId17"/>
    <p:sldId id="288" r:id="rId18"/>
    <p:sldId id="289" r:id="rId19"/>
    <p:sldId id="263" r:id="rId20"/>
    <p:sldId id="257" r:id="rId21"/>
    <p:sldId id="258" r:id="rId22"/>
    <p:sldId id="259" r:id="rId23"/>
    <p:sldId id="266" r:id="rId24"/>
    <p:sldId id="278" r:id="rId25"/>
    <p:sldId id="270" r:id="rId26"/>
    <p:sldId id="275" r:id="rId27"/>
    <p:sldId id="277"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39" autoAdjust="0"/>
  </p:normalViewPr>
  <p:slideViewPr>
    <p:cSldViewPr>
      <p:cViewPr>
        <p:scale>
          <a:sx n="94" d="100"/>
          <a:sy n="94" d="100"/>
        </p:scale>
        <p:origin x="-212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1420D-0317-4AF9-9F82-501D7C7F87BE}" type="doc">
      <dgm:prSet loTypeId="urn:microsoft.com/office/officeart/2005/8/layout/rings+Icon" loCatId="officeonline" qsTypeId="urn:microsoft.com/office/officeart/2005/8/quickstyle/simple1" qsCatId="simple" csTypeId="urn:microsoft.com/office/officeart/2005/8/colors/accent1_2" csCatId="accent1" phldr="1"/>
      <dgm:spPr/>
      <dgm:t>
        <a:bodyPr/>
        <a:lstStyle/>
        <a:p>
          <a:endParaRPr lang="en-US"/>
        </a:p>
      </dgm:t>
    </dgm:pt>
    <dgm:pt modelId="{1DDF8239-EFF1-4577-B39D-2FAA61FE0757}">
      <dgm:prSet phldrT="[Text]"/>
      <dgm:spPr/>
      <dgm:t>
        <a:bodyPr/>
        <a:lstStyle/>
        <a:p>
          <a:r>
            <a:rPr lang="en-US" smtClean="0"/>
            <a:t>Promote Program </a:t>
          </a:r>
          <a:r>
            <a:rPr lang="en-US" dirty="0" smtClean="0"/>
            <a:t>Improvement</a:t>
          </a:r>
          <a:endParaRPr lang="en-US" dirty="0"/>
        </a:p>
      </dgm:t>
    </dgm:pt>
    <dgm:pt modelId="{6CF32BD1-2AA0-4E68-87B1-238DC0959FD8}" type="parTrans" cxnId="{793ABC4F-A633-48A5-AE61-F628AF3256C5}">
      <dgm:prSet/>
      <dgm:spPr/>
      <dgm:t>
        <a:bodyPr/>
        <a:lstStyle/>
        <a:p>
          <a:endParaRPr lang="en-US"/>
        </a:p>
      </dgm:t>
    </dgm:pt>
    <dgm:pt modelId="{EEDE254D-0B6A-49ED-9DA5-0612D7B48907}" type="sibTrans" cxnId="{793ABC4F-A633-48A5-AE61-F628AF3256C5}">
      <dgm:prSet/>
      <dgm:spPr/>
      <dgm:t>
        <a:bodyPr/>
        <a:lstStyle/>
        <a:p>
          <a:endParaRPr lang="en-US"/>
        </a:p>
      </dgm:t>
    </dgm:pt>
    <dgm:pt modelId="{570AA4E1-AFDB-4BD8-8CD0-91929A776F52}">
      <dgm:prSet phldrT="[Text]"/>
      <dgm:spPr/>
      <dgm:t>
        <a:bodyPr/>
        <a:lstStyle/>
        <a:p>
          <a:r>
            <a:rPr lang="en-US" dirty="0" smtClean="0"/>
            <a:t>Link Program Goals to Resource Requests</a:t>
          </a:r>
          <a:endParaRPr lang="en-US" dirty="0"/>
        </a:p>
      </dgm:t>
    </dgm:pt>
    <dgm:pt modelId="{3EF34B77-04DD-432B-A0DE-C104A7358F82}" type="parTrans" cxnId="{34C43A2D-7CD5-4B36-9B82-577669BE584A}">
      <dgm:prSet/>
      <dgm:spPr/>
      <dgm:t>
        <a:bodyPr/>
        <a:lstStyle/>
        <a:p>
          <a:endParaRPr lang="en-US"/>
        </a:p>
      </dgm:t>
    </dgm:pt>
    <dgm:pt modelId="{EA90B9B7-C8D8-4AB9-B923-2AF4D6DC7087}" type="sibTrans" cxnId="{34C43A2D-7CD5-4B36-9B82-577669BE584A}">
      <dgm:prSet/>
      <dgm:spPr/>
      <dgm:t>
        <a:bodyPr/>
        <a:lstStyle/>
        <a:p>
          <a:endParaRPr lang="en-US"/>
        </a:p>
      </dgm:t>
    </dgm:pt>
    <dgm:pt modelId="{3D963E07-A0DF-4CBE-8262-87BA5B24BFCF}">
      <dgm:prSet phldrT="[Text]"/>
      <dgm:spPr/>
      <dgm:t>
        <a:bodyPr/>
        <a:lstStyle/>
        <a:p>
          <a:r>
            <a:rPr lang="en-US" dirty="0" smtClean="0"/>
            <a:t>Assure  (“to promise or say with confidence”) Program Quality</a:t>
          </a:r>
          <a:endParaRPr lang="en-US" dirty="0"/>
        </a:p>
      </dgm:t>
    </dgm:pt>
    <dgm:pt modelId="{0ABB1474-F72A-46B4-84C9-14E49284D01E}" type="parTrans" cxnId="{B653DFD7-458C-405E-8D6A-E8220C3D9794}">
      <dgm:prSet/>
      <dgm:spPr/>
      <dgm:t>
        <a:bodyPr/>
        <a:lstStyle/>
        <a:p>
          <a:endParaRPr lang="en-US"/>
        </a:p>
      </dgm:t>
    </dgm:pt>
    <dgm:pt modelId="{55608812-B0BC-4D35-8F6F-6DD74668C0D9}" type="sibTrans" cxnId="{B653DFD7-458C-405E-8D6A-E8220C3D9794}">
      <dgm:prSet/>
      <dgm:spPr/>
      <dgm:t>
        <a:bodyPr/>
        <a:lstStyle/>
        <a:p>
          <a:endParaRPr lang="en-US"/>
        </a:p>
      </dgm:t>
    </dgm:pt>
    <dgm:pt modelId="{0D524B50-CE38-41AA-A1A1-BB35C6F4BD8A}" type="pres">
      <dgm:prSet presAssocID="{C441420D-0317-4AF9-9F82-501D7C7F87BE}" presName="Name0" presStyleCnt="0">
        <dgm:presLayoutVars>
          <dgm:chMax val="7"/>
          <dgm:dir/>
          <dgm:resizeHandles val="exact"/>
        </dgm:presLayoutVars>
      </dgm:prSet>
      <dgm:spPr/>
      <dgm:t>
        <a:bodyPr/>
        <a:lstStyle/>
        <a:p>
          <a:endParaRPr lang="en-US"/>
        </a:p>
      </dgm:t>
    </dgm:pt>
    <dgm:pt modelId="{30F631CD-6776-4F61-9745-270377000980}" type="pres">
      <dgm:prSet presAssocID="{C441420D-0317-4AF9-9F82-501D7C7F87BE}" presName="ellipse1" presStyleLbl="vennNode1" presStyleIdx="0" presStyleCnt="3" custLinFactNeighborX="30932">
        <dgm:presLayoutVars>
          <dgm:bulletEnabled val="1"/>
        </dgm:presLayoutVars>
      </dgm:prSet>
      <dgm:spPr/>
      <dgm:t>
        <a:bodyPr/>
        <a:lstStyle/>
        <a:p>
          <a:endParaRPr lang="en-US"/>
        </a:p>
      </dgm:t>
    </dgm:pt>
    <dgm:pt modelId="{7DFC21D8-6F1B-42DE-B42E-5061F84FE78D}" type="pres">
      <dgm:prSet presAssocID="{C441420D-0317-4AF9-9F82-501D7C7F87BE}" presName="ellipse2" presStyleLbl="vennNode1" presStyleIdx="1" presStyleCnt="3" custLinFactNeighborX="20478" custLinFactNeighborY="614">
        <dgm:presLayoutVars>
          <dgm:bulletEnabled val="1"/>
        </dgm:presLayoutVars>
      </dgm:prSet>
      <dgm:spPr/>
      <dgm:t>
        <a:bodyPr/>
        <a:lstStyle/>
        <a:p>
          <a:endParaRPr lang="en-US"/>
        </a:p>
      </dgm:t>
    </dgm:pt>
    <dgm:pt modelId="{DFEB91B9-D3FB-45A3-9AC9-EEAB150575F8}" type="pres">
      <dgm:prSet presAssocID="{C441420D-0317-4AF9-9F82-501D7C7F87BE}" presName="ellipse3" presStyleLbl="vennNode1" presStyleIdx="2" presStyleCnt="3" custLinFactNeighborX="12680">
        <dgm:presLayoutVars>
          <dgm:bulletEnabled val="1"/>
        </dgm:presLayoutVars>
      </dgm:prSet>
      <dgm:spPr/>
      <dgm:t>
        <a:bodyPr/>
        <a:lstStyle/>
        <a:p>
          <a:endParaRPr lang="en-US"/>
        </a:p>
      </dgm:t>
    </dgm:pt>
  </dgm:ptLst>
  <dgm:cxnLst>
    <dgm:cxn modelId="{D7C67B99-2519-491E-B5E8-BEE8982DDA63}" type="presOf" srcId="{C441420D-0317-4AF9-9F82-501D7C7F87BE}" destId="{0D524B50-CE38-41AA-A1A1-BB35C6F4BD8A}" srcOrd="0" destOrd="0" presId="urn:microsoft.com/office/officeart/2005/8/layout/rings+Icon"/>
    <dgm:cxn modelId="{B653DFD7-458C-405E-8D6A-E8220C3D9794}" srcId="{C441420D-0317-4AF9-9F82-501D7C7F87BE}" destId="{3D963E07-A0DF-4CBE-8262-87BA5B24BFCF}" srcOrd="2" destOrd="0" parTransId="{0ABB1474-F72A-46B4-84C9-14E49284D01E}" sibTransId="{55608812-B0BC-4D35-8F6F-6DD74668C0D9}"/>
    <dgm:cxn modelId="{D017E3CB-2AE6-4AE4-B635-D9B391D1932B}" type="presOf" srcId="{570AA4E1-AFDB-4BD8-8CD0-91929A776F52}" destId="{7DFC21D8-6F1B-42DE-B42E-5061F84FE78D}" srcOrd="0" destOrd="0" presId="urn:microsoft.com/office/officeart/2005/8/layout/rings+Icon"/>
    <dgm:cxn modelId="{34C43A2D-7CD5-4B36-9B82-577669BE584A}" srcId="{C441420D-0317-4AF9-9F82-501D7C7F87BE}" destId="{570AA4E1-AFDB-4BD8-8CD0-91929A776F52}" srcOrd="1" destOrd="0" parTransId="{3EF34B77-04DD-432B-A0DE-C104A7358F82}" sibTransId="{EA90B9B7-C8D8-4AB9-B923-2AF4D6DC7087}"/>
    <dgm:cxn modelId="{97F47D8A-AE49-45A7-B921-6D16B0F9E87E}" type="presOf" srcId="{3D963E07-A0DF-4CBE-8262-87BA5B24BFCF}" destId="{DFEB91B9-D3FB-45A3-9AC9-EEAB150575F8}" srcOrd="0" destOrd="0" presId="urn:microsoft.com/office/officeart/2005/8/layout/rings+Icon"/>
    <dgm:cxn modelId="{856A5EE3-1AE6-4E20-A4FB-C01093C3399E}" type="presOf" srcId="{1DDF8239-EFF1-4577-B39D-2FAA61FE0757}" destId="{30F631CD-6776-4F61-9745-270377000980}" srcOrd="0" destOrd="0" presId="urn:microsoft.com/office/officeart/2005/8/layout/rings+Icon"/>
    <dgm:cxn modelId="{793ABC4F-A633-48A5-AE61-F628AF3256C5}" srcId="{C441420D-0317-4AF9-9F82-501D7C7F87BE}" destId="{1DDF8239-EFF1-4577-B39D-2FAA61FE0757}" srcOrd="0" destOrd="0" parTransId="{6CF32BD1-2AA0-4E68-87B1-238DC0959FD8}" sibTransId="{EEDE254D-0B6A-49ED-9DA5-0612D7B48907}"/>
    <dgm:cxn modelId="{1B41D216-369A-454E-A478-31565F9F8B35}" type="presParOf" srcId="{0D524B50-CE38-41AA-A1A1-BB35C6F4BD8A}" destId="{30F631CD-6776-4F61-9745-270377000980}" srcOrd="0" destOrd="0" presId="urn:microsoft.com/office/officeart/2005/8/layout/rings+Icon"/>
    <dgm:cxn modelId="{E9D4C3A9-C58D-4FF7-8710-2F59D2180F36}" type="presParOf" srcId="{0D524B50-CE38-41AA-A1A1-BB35C6F4BD8A}" destId="{7DFC21D8-6F1B-42DE-B42E-5061F84FE78D}" srcOrd="1" destOrd="0" presId="urn:microsoft.com/office/officeart/2005/8/layout/rings+Icon"/>
    <dgm:cxn modelId="{CE0DD501-C50E-4139-9163-5CE6F15C4B8F}" type="presParOf" srcId="{0D524B50-CE38-41AA-A1A1-BB35C6F4BD8A}" destId="{DFEB91B9-D3FB-45A3-9AC9-EEAB150575F8}"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15C6DE-CA0F-4178-827B-72094DEB5B3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701B4057-FD67-4254-89F5-FA3C1D9A0BCC}">
      <dgm:prSet phldrT="[Text]" custT="1"/>
      <dgm:spPr/>
      <dgm:t>
        <a:bodyPr/>
        <a:lstStyle/>
        <a:p>
          <a:r>
            <a:rPr lang="en-US" sz="1400" dirty="0" smtClean="0"/>
            <a:t>Program completes self review via the PR template</a:t>
          </a:r>
        </a:p>
      </dgm:t>
    </dgm:pt>
    <dgm:pt modelId="{EDA99FEC-47D5-4FFA-A7B2-6164465814C8}" type="parTrans" cxnId="{57C6068F-1D14-4F66-8117-58564E02A661}">
      <dgm:prSet/>
      <dgm:spPr/>
      <dgm:t>
        <a:bodyPr/>
        <a:lstStyle/>
        <a:p>
          <a:endParaRPr lang="en-US"/>
        </a:p>
      </dgm:t>
    </dgm:pt>
    <dgm:pt modelId="{5B825412-DF0D-4343-BCEB-8BA8C4CEF4ED}" type="sibTrans" cxnId="{57C6068F-1D14-4F66-8117-58564E02A661}">
      <dgm:prSet/>
      <dgm:spPr/>
      <dgm:t>
        <a:bodyPr/>
        <a:lstStyle/>
        <a:p>
          <a:endParaRPr lang="en-US"/>
        </a:p>
      </dgm:t>
    </dgm:pt>
    <dgm:pt modelId="{57752E21-EA6F-469D-83FC-A9C02E95BE96}">
      <dgm:prSet phldrT="[Text]" custT="1"/>
      <dgm:spPr/>
      <dgm:t>
        <a:bodyPr/>
        <a:lstStyle/>
        <a:p>
          <a:r>
            <a:rPr lang="en-US" sz="1400" dirty="0" smtClean="0"/>
            <a:t>Dean and Vice President review and add their perspective</a:t>
          </a:r>
        </a:p>
      </dgm:t>
    </dgm:pt>
    <dgm:pt modelId="{34BD5FC9-E9BB-46B3-820D-9889FFAFD36A}" type="parTrans" cxnId="{1D79283D-F4FF-4772-B787-EA946216B645}">
      <dgm:prSet/>
      <dgm:spPr/>
      <dgm:t>
        <a:bodyPr/>
        <a:lstStyle/>
        <a:p>
          <a:endParaRPr lang="en-US"/>
        </a:p>
      </dgm:t>
    </dgm:pt>
    <dgm:pt modelId="{E48EDDD8-1EF3-49DA-B330-F57DCCF8ADFB}" type="sibTrans" cxnId="{1D79283D-F4FF-4772-B787-EA946216B645}">
      <dgm:prSet/>
      <dgm:spPr/>
      <dgm:t>
        <a:bodyPr/>
        <a:lstStyle/>
        <a:p>
          <a:endParaRPr lang="en-US"/>
        </a:p>
      </dgm:t>
    </dgm:pt>
    <dgm:pt modelId="{744F2BFB-DD03-4424-A554-EBF4BD22A187}">
      <dgm:prSet phldrT="[Text]" custT="1"/>
      <dgm:spPr/>
      <dgm:t>
        <a:bodyPr/>
        <a:lstStyle/>
        <a:p>
          <a:r>
            <a:rPr lang="en-US" sz="1400" dirty="0" smtClean="0"/>
            <a:t>Program Review Committee (PRC) reviews</a:t>
          </a:r>
        </a:p>
      </dgm:t>
    </dgm:pt>
    <dgm:pt modelId="{4FAB7453-905B-4116-A003-F7ADD0D984A7}" type="parTrans" cxnId="{87266A15-FCDF-45FC-B745-018238165146}">
      <dgm:prSet/>
      <dgm:spPr/>
      <dgm:t>
        <a:bodyPr/>
        <a:lstStyle/>
        <a:p>
          <a:endParaRPr lang="en-US"/>
        </a:p>
      </dgm:t>
    </dgm:pt>
    <dgm:pt modelId="{359AC0C6-1C51-46FD-952B-D7CBDD7EAD33}" type="sibTrans" cxnId="{87266A15-FCDF-45FC-B745-018238165146}">
      <dgm:prSet/>
      <dgm:spPr/>
      <dgm:t>
        <a:bodyPr/>
        <a:lstStyle/>
        <a:p>
          <a:endParaRPr lang="en-US"/>
        </a:p>
      </dgm:t>
    </dgm:pt>
    <dgm:pt modelId="{B178E114-0E1B-4668-B883-16F8D3102E09}">
      <dgm:prSet phldrT="[Text]" custT="1"/>
      <dgm:spPr/>
      <dgm:t>
        <a:bodyPr/>
        <a:lstStyle/>
        <a:p>
          <a:r>
            <a:rPr lang="en-US" sz="1400" dirty="0" smtClean="0"/>
            <a:t>PRC Provides Feedback to </a:t>
          </a:r>
          <a:r>
            <a:rPr lang="en-US" sz="1400" dirty="0" err="1" smtClean="0"/>
            <a:t>PaRC</a:t>
          </a:r>
          <a:r>
            <a:rPr lang="en-US" sz="1400" dirty="0" smtClean="0"/>
            <a:t> and the Program</a:t>
          </a:r>
        </a:p>
      </dgm:t>
    </dgm:pt>
    <dgm:pt modelId="{08AB0389-B237-4624-925F-30EF67AF6135}" type="parTrans" cxnId="{FDABC525-32E2-423A-B60A-441A659C40CF}">
      <dgm:prSet/>
      <dgm:spPr/>
      <dgm:t>
        <a:bodyPr/>
        <a:lstStyle/>
        <a:p>
          <a:endParaRPr lang="en-US"/>
        </a:p>
      </dgm:t>
    </dgm:pt>
    <dgm:pt modelId="{E1546275-E0F1-4E90-931B-0C6D0737964D}" type="sibTrans" cxnId="{FDABC525-32E2-423A-B60A-441A659C40CF}">
      <dgm:prSet/>
      <dgm:spPr/>
      <dgm:t>
        <a:bodyPr/>
        <a:lstStyle/>
        <a:p>
          <a:endParaRPr lang="en-US"/>
        </a:p>
      </dgm:t>
    </dgm:pt>
    <dgm:pt modelId="{410293F1-A4AA-413D-BA5F-E3F7DFFCDE23}">
      <dgm:prSet phldrT="[Text]" custT="1"/>
      <dgm:spPr/>
      <dgm:t>
        <a:bodyPr/>
        <a:lstStyle/>
        <a:p>
          <a:r>
            <a:rPr lang="en-US" sz="1400" dirty="0" err="1" smtClean="0"/>
            <a:t>PaRC</a:t>
          </a:r>
          <a:r>
            <a:rPr lang="en-US" sz="1400" dirty="0" smtClean="0"/>
            <a:t> reviews and recommends next steps</a:t>
          </a:r>
        </a:p>
      </dgm:t>
    </dgm:pt>
    <dgm:pt modelId="{9F59C5A6-B5F6-4A01-B1AA-5C6A0428662A}" type="parTrans" cxnId="{14A20870-0AA5-44F6-B103-D084AFBD5325}">
      <dgm:prSet/>
      <dgm:spPr/>
      <dgm:t>
        <a:bodyPr/>
        <a:lstStyle/>
        <a:p>
          <a:endParaRPr lang="en-US"/>
        </a:p>
      </dgm:t>
    </dgm:pt>
    <dgm:pt modelId="{2D4D3161-2F54-4454-ABB1-EFD630B44787}" type="sibTrans" cxnId="{14A20870-0AA5-44F6-B103-D084AFBD5325}">
      <dgm:prSet/>
      <dgm:spPr/>
      <dgm:t>
        <a:bodyPr/>
        <a:lstStyle/>
        <a:p>
          <a:endParaRPr lang="en-US"/>
        </a:p>
      </dgm:t>
    </dgm:pt>
    <dgm:pt modelId="{FD2A5220-5FBC-49D2-B153-BB74D6048352}" type="pres">
      <dgm:prSet presAssocID="{1C15C6DE-CA0F-4178-827B-72094DEB5B31}" presName="cycle" presStyleCnt="0">
        <dgm:presLayoutVars>
          <dgm:dir/>
          <dgm:resizeHandles val="exact"/>
        </dgm:presLayoutVars>
      </dgm:prSet>
      <dgm:spPr/>
      <dgm:t>
        <a:bodyPr/>
        <a:lstStyle/>
        <a:p>
          <a:endParaRPr lang="en-US"/>
        </a:p>
      </dgm:t>
    </dgm:pt>
    <dgm:pt modelId="{D5931BAC-37FA-4BCF-9BA0-4A31B2F27827}" type="pres">
      <dgm:prSet presAssocID="{701B4057-FD67-4254-89F5-FA3C1D9A0BCC}" presName="dummy" presStyleCnt="0"/>
      <dgm:spPr/>
    </dgm:pt>
    <dgm:pt modelId="{856D7B19-2CA7-4820-B220-CDF328104D8E}" type="pres">
      <dgm:prSet presAssocID="{701B4057-FD67-4254-89F5-FA3C1D9A0BCC}" presName="node" presStyleLbl="revTx" presStyleIdx="0" presStyleCnt="5" custScaleX="128786" custScaleY="96133">
        <dgm:presLayoutVars>
          <dgm:bulletEnabled val="1"/>
        </dgm:presLayoutVars>
      </dgm:prSet>
      <dgm:spPr/>
      <dgm:t>
        <a:bodyPr/>
        <a:lstStyle/>
        <a:p>
          <a:endParaRPr lang="en-US"/>
        </a:p>
      </dgm:t>
    </dgm:pt>
    <dgm:pt modelId="{E1E5C2AC-3C7A-4D87-9BCF-614496A703E8}" type="pres">
      <dgm:prSet presAssocID="{5B825412-DF0D-4343-BCEB-8BA8C4CEF4ED}" presName="sibTrans" presStyleLbl="node1" presStyleIdx="0" presStyleCnt="5"/>
      <dgm:spPr/>
      <dgm:t>
        <a:bodyPr/>
        <a:lstStyle/>
        <a:p>
          <a:endParaRPr lang="en-US"/>
        </a:p>
      </dgm:t>
    </dgm:pt>
    <dgm:pt modelId="{A71CF86A-126A-49E2-A4D9-0F7974EDDC51}" type="pres">
      <dgm:prSet presAssocID="{57752E21-EA6F-469D-83FC-A9C02E95BE96}" presName="dummy" presStyleCnt="0"/>
      <dgm:spPr/>
    </dgm:pt>
    <dgm:pt modelId="{25AB41C7-84A7-4126-8D71-D37FD4CDB8F9}" type="pres">
      <dgm:prSet presAssocID="{57752E21-EA6F-469D-83FC-A9C02E95BE96}" presName="node" presStyleLbl="revTx" presStyleIdx="1" presStyleCnt="5" custScaleX="123806" custScaleY="123123" custRadScaleRad="112947" custRadScaleInc="-15513">
        <dgm:presLayoutVars>
          <dgm:bulletEnabled val="1"/>
        </dgm:presLayoutVars>
      </dgm:prSet>
      <dgm:spPr/>
      <dgm:t>
        <a:bodyPr/>
        <a:lstStyle/>
        <a:p>
          <a:endParaRPr lang="en-US"/>
        </a:p>
      </dgm:t>
    </dgm:pt>
    <dgm:pt modelId="{06B32D89-D1D9-4D0F-9D5D-5CB9939DB6F6}" type="pres">
      <dgm:prSet presAssocID="{E48EDDD8-1EF3-49DA-B330-F57DCCF8ADFB}" presName="sibTrans" presStyleLbl="node1" presStyleIdx="1" presStyleCnt="5"/>
      <dgm:spPr/>
      <dgm:t>
        <a:bodyPr/>
        <a:lstStyle/>
        <a:p>
          <a:endParaRPr lang="en-US"/>
        </a:p>
      </dgm:t>
    </dgm:pt>
    <dgm:pt modelId="{DED42421-F6E7-4B29-B1F0-DF6D6AB560BF}" type="pres">
      <dgm:prSet presAssocID="{744F2BFB-DD03-4424-A554-EBF4BD22A187}" presName="dummy" presStyleCnt="0"/>
      <dgm:spPr/>
    </dgm:pt>
    <dgm:pt modelId="{FA18B23E-BF7E-4377-A248-9EC2A22FAC4A}" type="pres">
      <dgm:prSet presAssocID="{744F2BFB-DD03-4424-A554-EBF4BD22A187}" presName="node" presStyleLbl="revTx" presStyleIdx="2" presStyleCnt="5">
        <dgm:presLayoutVars>
          <dgm:bulletEnabled val="1"/>
        </dgm:presLayoutVars>
      </dgm:prSet>
      <dgm:spPr/>
      <dgm:t>
        <a:bodyPr/>
        <a:lstStyle/>
        <a:p>
          <a:endParaRPr lang="en-US"/>
        </a:p>
      </dgm:t>
    </dgm:pt>
    <dgm:pt modelId="{F703F931-9267-44E4-A509-2826CD527BCF}" type="pres">
      <dgm:prSet presAssocID="{359AC0C6-1C51-46FD-952B-D7CBDD7EAD33}" presName="sibTrans" presStyleLbl="node1" presStyleIdx="2" presStyleCnt="5"/>
      <dgm:spPr/>
      <dgm:t>
        <a:bodyPr/>
        <a:lstStyle/>
        <a:p>
          <a:endParaRPr lang="en-US"/>
        </a:p>
      </dgm:t>
    </dgm:pt>
    <dgm:pt modelId="{5044C0C1-B9FD-4C1D-B5A6-55409AC2B135}" type="pres">
      <dgm:prSet presAssocID="{B178E114-0E1B-4668-B883-16F8D3102E09}" presName="dummy" presStyleCnt="0"/>
      <dgm:spPr/>
    </dgm:pt>
    <dgm:pt modelId="{F8042456-52F4-4336-92A5-6A66493DB7EC}" type="pres">
      <dgm:prSet presAssocID="{B178E114-0E1B-4668-B883-16F8D3102E09}" presName="node" presStyleLbl="revTx" presStyleIdx="3" presStyleCnt="5" custScaleY="90487" custRadScaleRad="103056" custRadScaleInc="-7876">
        <dgm:presLayoutVars>
          <dgm:bulletEnabled val="1"/>
        </dgm:presLayoutVars>
      </dgm:prSet>
      <dgm:spPr/>
      <dgm:t>
        <a:bodyPr/>
        <a:lstStyle/>
        <a:p>
          <a:endParaRPr lang="en-US"/>
        </a:p>
      </dgm:t>
    </dgm:pt>
    <dgm:pt modelId="{80CF62C4-0F22-460A-A2EA-34B4C987F228}" type="pres">
      <dgm:prSet presAssocID="{E1546275-E0F1-4E90-931B-0C6D0737964D}" presName="sibTrans" presStyleLbl="node1" presStyleIdx="3" presStyleCnt="5"/>
      <dgm:spPr/>
      <dgm:t>
        <a:bodyPr/>
        <a:lstStyle/>
        <a:p>
          <a:endParaRPr lang="en-US"/>
        </a:p>
      </dgm:t>
    </dgm:pt>
    <dgm:pt modelId="{52475A0C-F53C-4406-AD68-DF9890B80A0F}" type="pres">
      <dgm:prSet presAssocID="{410293F1-A4AA-413D-BA5F-E3F7DFFCDE23}" presName="dummy" presStyleCnt="0"/>
      <dgm:spPr/>
    </dgm:pt>
    <dgm:pt modelId="{B5688215-EB0D-4F04-A3F3-F4B35E90D97E}" type="pres">
      <dgm:prSet presAssocID="{410293F1-A4AA-413D-BA5F-E3F7DFFCDE23}" presName="node" presStyleLbl="revTx" presStyleIdx="4" presStyleCnt="5" custScaleY="90487" custRadScaleRad="103056" custRadScaleInc="-7876">
        <dgm:presLayoutVars>
          <dgm:bulletEnabled val="1"/>
        </dgm:presLayoutVars>
      </dgm:prSet>
      <dgm:spPr/>
      <dgm:t>
        <a:bodyPr/>
        <a:lstStyle/>
        <a:p>
          <a:endParaRPr lang="en-US"/>
        </a:p>
      </dgm:t>
    </dgm:pt>
    <dgm:pt modelId="{EE8E5FBA-4A90-4B4F-94F4-D9203741B630}" type="pres">
      <dgm:prSet presAssocID="{2D4D3161-2F54-4454-ABB1-EFD630B44787}" presName="sibTrans" presStyleLbl="node1" presStyleIdx="4" presStyleCnt="5"/>
      <dgm:spPr/>
      <dgm:t>
        <a:bodyPr/>
        <a:lstStyle/>
        <a:p>
          <a:endParaRPr lang="en-US"/>
        </a:p>
      </dgm:t>
    </dgm:pt>
  </dgm:ptLst>
  <dgm:cxnLst>
    <dgm:cxn modelId="{6A823963-6E12-46CE-B939-229B054E28CA}" type="presOf" srcId="{E48EDDD8-1EF3-49DA-B330-F57DCCF8ADFB}" destId="{06B32D89-D1D9-4D0F-9D5D-5CB9939DB6F6}" srcOrd="0" destOrd="0" presId="urn:microsoft.com/office/officeart/2005/8/layout/cycle1"/>
    <dgm:cxn modelId="{1EE515EB-B210-4584-8474-B1E9DFEE6DC8}" type="presOf" srcId="{2D4D3161-2F54-4454-ABB1-EFD630B44787}" destId="{EE8E5FBA-4A90-4B4F-94F4-D9203741B630}" srcOrd="0" destOrd="0" presId="urn:microsoft.com/office/officeart/2005/8/layout/cycle1"/>
    <dgm:cxn modelId="{63EDA231-82E1-4771-AD77-B9E326BAB193}" type="presOf" srcId="{57752E21-EA6F-469D-83FC-A9C02E95BE96}" destId="{25AB41C7-84A7-4126-8D71-D37FD4CDB8F9}" srcOrd="0" destOrd="0" presId="urn:microsoft.com/office/officeart/2005/8/layout/cycle1"/>
    <dgm:cxn modelId="{AB5CD410-7634-40FC-A672-2A3CB7225E18}" type="presOf" srcId="{410293F1-A4AA-413D-BA5F-E3F7DFFCDE23}" destId="{B5688215-EB0D-4F04-A3F3-F4B35E90D97E}" srcOrd="0" destOrd="0" presId="urn:microsoft.com/office/officeart/2005/8/layout/cycle1"/>
    <dgm:cxn modelId="{57C6068F-1D14-4F66-8117-58564E02A661}" srcId="{1C15C6DE-CA0F-4178-827B-72094DEB5B31}" destId="{701B4057-FD67-4254-89F5-FA3C1D9A0BCC}" srcOrd="0" destOrd="0" parTransId="{EDA99FEC-47D5-4FFA-A7B2-6164465814C8}" sibTransId="{5B825412-DF0D-4343-BCEB-8BA8C4CEF4ED}"/>
    <dgm:cxn modelId="{1D79283D-F4FF-4772-B787-EA946216B645}" srcId="{1C15C6DE-CA0F-4178-827B-72094DEB5B31}" destId="{57752E21-EA6F-469D-83FC-A9C02E95BE96}" srcOrd="1" destOrd="0" parTransId="{34BD5FC9-E9BB-46B3-820D-9889FFAFD36A}" sibTransId="{E48EDDD8-1EF3-49DA-B330-F57DCCF8ADFB}"/>
    <dgm:cxn modelId="{A772F9EB-BFAD-447F-A9BA-0E508A924BD2}" type="presOf" srcId="{359AC0C6-1C51-46FD-952B-D7CBDD7EAD33}" destId="{F703F931-9267-44E4-A509-2826CD527BCF}" srcOrd="0" destOrd="0" presId="urn:microsoft.com/office/officeart/2005/8/layout/cycle1"/>
    <dgm:cxn modelId="{FDABC525-32E2-423A-B60A-441A659C40CF}" srcId="{1C15C6DE-CA0F-4178-827B-72094DEB5B31}" destId="{B178E114-0E1B-4668-B883-16F8D3102E09}" srcOrd="3" destOrd="0" parTransId="{08AB0389-B237-4624-925F-30EF67AF6135}" sibTransId="{E1546275-E0F1-4E90-931B-0C6D0737964D}"/>
    <dgm:cxn modelId="{7E85D9F6-54BE-49EA-B74A-69633545FCB1}" type="presOf" srcId="{E1546275-E0F1-4E90-931B-0C6D0737964D}" destId="{80CF62C4-0F22-460A-A2EA-34B4C987F228}" srcOrd="0" destOrd="0" presId="urn:microsoft.com/office/officeart/2005/8/layout/cycle1"/>
    <dgm:cxn modelId="{14A20870-0AA5-44F6-B103-D084AFBD5325}" srcId="{1C15C6DE-CA0F-4178-827B-72094DEB5B31}" destId="{410293F1-A4AA-413D-BA5F-E3F7DFFCDE23}" srcOrd="4" destOrd="0" parTransId="{9F59C5A6-B5F6-4A01-B1AA-5C6A0428662A}" sibTransId="{2D4D3161-2F54-4454-ABB1-EFD630B44787}"/>
    <dgm:cxn modelId="{4FF474DB-712A-43D3-BC56-34CFA022AF5C}" type="presOf" srcId="{5B825412-DF0D-4343-BCEB-8BA8C4CEF4ED}" destId="{E1E5C2AC-3C7A-4D87-9BCF-614496A703E8}" srcOrd="0" destOrd="0" presId="urn:microsoft.com/office/officeart/2005/8/layout/cycle1"/>
    <dgm:cxn modelId="{DB19DE19-1076-4DD8-8E13-C4D13BC5BBED}" type="presOf" srcId="{1C15C6DE-CA0F-4178-827B-72094DEB5B31}" destId="{FD2A5220-5FBC-49D2-B153-BB74D6048352}" srcOrd="0" destOrd="0" presId="urn:microsoft.com/office/officeart/2005/8/layout/cycle1"/>
    <dgm:cxn modelId="{6E3E02C9-43F3-462A-9B76-D99BD06C2411}" type="presOf" srcId="{B178E114-0E1B-4668-B883-16F8D3102E09}" destId="{F8042456-52F4-4336-92A5-6A66493DB7EC}" srcOrd="0" destOrd="0" presId="urn:microsoft.com/office/officeart/2005/8/layout/cycle1"/>
    <dgm:cxn modelId="{22F5A3D8-1B0E-457E-BEB7-7B6E1DB9E5B6}" type="presOf" srcId="{744F2BFB-DD03-4424-A554-EBF4BD22A187}" destId="{FA18B23E-BF7E-4377-A248-9EC2A22FAC4A}" srcOrd="0" destOrd="0" presId="urn:microsoft.com/office/officeart/2005/8/layout/cycle1"/>
    <dgm:cxn modelId="{87266A15-FCDF-45FC-B745-018238165146}" srcId="{1C15C6DE-CA0F-4178-827B-72094DEB5B31}" destId="{744F2BFB-DD03-4424-A554-EBF4BD22A187}" srcOrd="2" destOrd="0" parTransId="{4FAB7453-905B-4116-A003-F7ADD0D984A7}" sibTransId="{359AC0C6-1C51-46FD-952B-D7CBDD7EAD33}"/>
    <dgm:cxn modelId="{F973C119-9CE5-4E76-9CD5-9FF429DF12B0}" type="presOf" srcId="{701B4057-FD67-4254-89F5-FA3C1D9A0BCC}" destId="{856D7B19-2CA7-4820-B220-CDF328104D8E}" srcOrd="0" destOrd="0" presId="urn:microsoft.com/office/officeart/2005/8/layout/cycle1"/>
    <dgm:cxn modelId="{7237F883-0743-43AD-AF94-FE090E85A824}" type="presParOf" srcId="{FD2A5220-5FBC-49D2-B153-BB74D6048352}" destId="{D5931BAC-37FA-4BCF-9BA0-4A31B2F27827}" srcOrd="0" destOrd="0" presId="urn:microsoft.com/office/officeart/2005/8/layout/cycle1"/>
    <dgm:cxn modelId="{D4D3F6F9-7BE2-4774-9784-AE68E7A5FDFD}" type="presParOf" srcId="{FD2A5220-5FBC-49D2-B153-BB74D6048352}" destId="{856D7B19-2CA7-4820-B220-CDF328104D8E}" srcOrd="1" destOrd="0" presId="urn:microsoft.com/office/officeart/2005/8/layout/cycle1"/>
    <dgm:cxn modelId="{B1C7238A-7FA4-4C7A-BAED-F85A1D2C4363}" type="presParOf" srcId="{FD2A5220-5FBC-49D2-B153-BB74D6048352}" destId="{E1E5C2AC-3C7A-4D87-9BCF-614496A703E8}" srcOrd="2" destOrd="0" presId="urn:microsoft.com/office/officeart/2005/8/layout/cycle1"/>
    <dgm:cxn modelId="{D774A243-4D0D-4E2D-8969-04685C5C1A9C}" type="presParOf" srcId="{FD2A5220-5FBC-49D2-B153-BB74D6048352}" destId="{A71CF86A-126A-49E2-A4D9-0F7974EDDC51}" srcOrd="3" destOrd="0" presId="urn:microsoft.com/office/officeart/2005/8/layout/cycle1"/>
    <dgm:cxn modelId="{982BD280-21EA-48FD-AC5E-01D5426A23B7}" type="presParOf" srcId="{FD2A5220-5FBC-49D2-B153-BB74D6048352}" destId="{25AB41C7-84A7-4126-8D71-D37FD4CDB8F9}" srcOrd="4" destOrd="0" presId="urn:microsoft.com/office/officeart/2005/8/layout/cycle1"/>
    <dgm:cxn modelId="{64B47536-5045-45FA-A7C6-FC103FB5BD51}" type="presParOf" srcId="{FD2A5220-5FBC-49D2-B153-BB74D6048352}" destId="{06B32D89-D1D9-4D0F-9D5D-5CB9939DB6F6}" srcOrd="5" destOrd="0" presId="urn:microsoft.com/office/officeart/2005/8/layout/cycle1"/>
    <dgm:cxn modelId="{CD078FE3-D0B8-450D-8900-EE66764A0EAE}" type="presParOf" srcId="{FD2A5220-5FBC-49D2-B153-BB74D6048352}" destId="{DED42421-F6E7-4B29-B1F0-DF6D6AB560BF}" srcOrd="6" destOrd="0" presId="urn:microsoft.com/office/officeart/2005/8/layout/cycle1"/>
    <dgm:cxn modelId="{8C1A6167-D894-41F0-861F-550FD3BA8981}" type="presParOf" srcId="{FD2A5220-5FBC-49D2-B153-BB74D6048352}" destId="{FA18B23E-BF7E-4377-A248-9EC2A22FAC4A}" srcOrd="7" destOrd="0" presId="urn:microsoft.com/office/officeart/2005/8/layout/cycle1"/>
    <dgm:cxn modelId="{01F52638-92FD-4D4D-912D-DC9C5F43E259}" type="presParOf" srcId="{FD2A5220-5FBC-49D2-B153-BB74D6048352}" destId="{F703F931-9267-44E4-A509-2826CD527BCF}" srcOrd="8" destOrd="0" presId="urn:microsoft.com/office/officeart/2005/8/layout/cycle1"/>
    <dgm:cxn modelId="{543A46C5-9B8A-46E6-BCA2-B072CA3F1810}" type="presParOf" srcId="{FD2A5220-5FBC-49D2-B153-BB74D6048352}" destId="{5044C0C1-B9FD-4C1D-B5A6-55409AC2B135}" srcOrd="9" destOrd="0" presId="urn:microsoft.com/office/officeart/2005/8/layout/cycle1"/>
    <dgm:cxn modelId="{5D76E34D-0CF5-4598-ACCA-5B643162E411}" type="presParOf" srcId="{FD2A5220-5FBC-49D2-B153-BB74D6048352}" destId="{F8042456-52F4-4336-92A5-6A66493DB7EC}" srcOrd="10" destOrd="0" presId="urn:microsoft.com/office/officeart/2005/8/layout/cycle1"/>
    <dgm:cxn modelId="{50392981-D143-47A3-8241-375176C75692}" type="presParOf" srcId="{FD2A5220-5FBC-49D2-B153-BB74D6048352}" destId="{80CF62C4-0F22-460A-A2EA-34B4C987F228}" srcOrd="11" destOrd="0" presId="urn:microsoft.com/office/officeart/2005/8/layout/cycle1"/>
    <dgm:cxn modelId="{A302C829-18C6-4ADD-809F-94C26BE9BC5F}" type="presParOf" srcId="{FD2A5220-5FBC-49D2-B153-BB74D6048352}" destId="{52475A0C-F53C-4406-AD68-DF9890B80A0F}" srcOrd="12" destOrd="0" presId="urn:microsoft.com/office/officeart/2005/8/layout/cycle1"/>
    <dgm:cxn modelId="{22FA1903-AAA8-4D47-BD42-BC4D57B4627D}" type="presParOf" srcId="{FD2A5220-5FBC-49D2-B153-BB74D6048352}" destId="{B5688215-EB0D-4F04-A3F3-F4B35E90D97E}" srcOrd="13" destOrd="0" presId="urn:microsoft.com/office/officeart/2005/8/layout/cycle1"/>
    <dgm:cxn modelId="{5C2C1EF4-1AC3-4401-BD53-4FBD4AFA0BFC}" type="presParOf" srcId="{FD2A5220-5FBC-49D2-B153-BB74D6048352}" destId="{EE8E5FBA-4A90-4B4F-94F4-D9203741B630}"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631CD-6776-4F61-9745-270377000980}">
      <dsp:nvSpPr>
        <dsp:cNvPr id="0" name=""/>
        <dsp:cNvSpPr/>
      </dsp:nvSpPr>
      <dsp:spPr>
        <a:xfrm>
          <a:off x="2286448" y="0"/>
          <a:ext cx="2971347" cy="29713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smtClean="0"/>
            <a:t>Promote Program </a:t>
          </a:r>
          <a:r>
            <a:rPr lang="en-US" sz="2300" kern="1200" dirty="0" smtClean="0"/>
            <a:t>Improvement</a:t>
          </a:r>
          <a:endParaRPr lang="en-US" sz="2300" kern="1200" dirty="0"/>
        </a:p>
      </dsp:txBody>
      <dsp:txXfrm>
        <a:off x="2721592" y="435137"/>
        <a:ext cx="2101059" cy="2101030"/>
      </dsp:txXfrm>
    </dsp:sp>
    <dsp:sp modelId="{7DFC21D8-6F1B-42DE-B42E-5061F84FE78D}">
      <dsp:nvSpPr>
        <dsp:cNvPr id="0" name=""/>
        <dsp:cNvSpPr/>
      </dsp:nvSpPr>
      <dsp:spPr>
        <a:xfrm>
          <a:off x="3505203" y="1981695"/>
          <a:ext cx="2971347" cy="29713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Link Program Goals to Resource Requests</a:t>
          </a:r>
          <a:endParaRPr lang="en-US" sz="2300" kern="1200" dirty="0"/>
        </a:p>
      </dsp:txBody>
      <dsp:txXfrm>
        <a:off x="3940347" y="2416832"/>
        <a:ext cx="2101059" cy="2101030"/>
      </dsp:txXfrm>
    </dsp:sp>
    <dsp:sp modelId="{DFEB91B9-D3FB-45A3-9AC9-EEAB150575F8}">
      <dsp:nvSpPr>
        <dsp:cNvPr id="0" name=""/>
        <dsp:cNvSpPr/>
      </dsp:nvSpPr>
      <dsp:spPr>
        <a:xfrm>
          <a:off x="4801067" y="0"/>
          <a:ext cx="2971347" cy="29713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Assure  (“to promise or say with confidence”) Program Quality</a:t>
          </a:r>
          <a:endParaRPr lang="en-US" sz="2300" kern="1200" dirty="0"/>
        </a:p>
      </dsp:txBody>
      <dsp:txXfrm>
        <a:off x="5236211" y="435137"/>
        <a:ext cx="2101059" cy="2101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D7B19-2CA7-4820-B220-CDF328104D8E}">
      <dsp:nvSpPr>
        <dsp:cNvPr id="0" name=""/>
        <dsp:cNvSpPr/>
      </dsp:nvSpPr>
      <dsp:spPr>
        <a:xfrm>
          <a:off x="4562531" y="55213"/>
          <a:ext cx="1457271" cy="108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Program completes self review via the PR template</a:t>
          </a:r>
        </a:p>
      </dsp:txBody>
      <dsp:txXfrm>
        <a:off x="4562531" y="55213"/>
        <a:ext cx="1457271" cy="1087788"/>
      </dsp:txXfrm>
    </dsp:sp>
    <dsp:sp modelId="{E1E5C2AC-3C7A-4D87-9BCF-614496A703E8}">
      <dsp:nvSpPr>
        <dsp:cNvPr id="0" name=""/>
        <dsp:cNvSpPr/>
      </dsp:nvSpPr>
      <dsp:spPr>
        <a:xfrm>
          <a:off x="2388981" y="399736"/>
          <a:ext cx="4242691" cy="4242691"/>
        </a:xfrm>
        <a:prstGeom prst="circularArrow">
          <a:avLst>
            <a:gd name="adj1" fmla="val 5201"/>
            <a:gd name="adj2" fmla="val 335955"/>
            <a:gd name="adj3" fmla="val 20203619"/>
            <a:gd name="adj4" fmla="val 18776119"/>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AB41C7-84A7-4126-8D71-D37FD4CDB8F9}">
      <dsp:nvSpPr>
        <dsp:cNvPr id="0" name=""/>
        <dsp:cNvSpPr/>
      </dsp:nvSpPr>
      <dsp:spPr>
        <a:xfrm>
          <a:off x="5544662" y="1949620"/>
          <a:ext cx="1400921" cy="1393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Dean and Vice President review and add their perspective</a:t>
          </a:r>
        </a:p>
      </dsp:txBody>
      <dsp:txXfrm>
        <a:off x="5544662" y="1949620"/>
        <a:ext cx="1400921" cy="1393192"/>
      </dsp:txXfrm>
    </dsp:sp>
    <dsp:sp modelId="{06B32D89-D1D9-4D0F-9D5D-5CB9939DB6F6}">
      <dsp:nvSpPr>
        <dsp:cNvPr id="0" name=""/>
        <dsp:cNvSpPr/>
      </dsp:nvSpPr>
      <dsp:spPr>
        <a:xfrm>
          <a:off x="2441241" y="-77052"/>
          <a:ext cx="4242691" cy="4242691"/>
        </a:xfrm>
        <a:prstGeom prst="circularArrow">
          <a:avLst>
            <a:gd name="adj1" fmla="val 5201"/>
            <a:gd name="adj2" fmla="val 335955"/>
            <a:gd name="adj3" fmla="val 4720190"/>
            <a:gd name="adj4" fmla="val 2617121"/>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18B23E-BF7E-4377-A248-9EC2A22FAC4A}">
      <dsp:nvSpPr>
        <dsp:cNvPr id="0" name=""/>
        <dsp:cNvSpPr/>
      </dsp:nvSpPr>
      <dsp:spPr>
        <a:xfrm>
          <a:off x="3619002" y="3438459"/>
          <a:ext cx="1131545" cy="113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Program Review Committee (PRC) reviews</a:t>
          </a:r>
        </a:p>
      </dsp:txBody>
      <dsp:txXfrm>
        <a:off x="3619002" y="3438459"/>
        <a:ext cx="1131545" cy="1131545"/>
      </dsp:txXfrm>
    </dsp:sp>
    <dsp:sp modelId="{F703F931-9267-44E4-A509-2826CD527BCF}">
      <dsp:nvSpPr>
        <dsp:cNvPr id="0" name=""/>
        <dsp:cNvSpPr/>
      </dsp:nvSpPr>
      <dsp:spPr>
        <a:xfrm>
          <a:off x="1968552" y="-26607"/>
          <a:ext cx="4242691" cy="4242691"/>
        </a:xfrm>
        <a:prstGeom prst="circularArrow">
          <a:avLst>
            <a:gd name="adj1" fmla="val 5201"/>
            <a:gd name="adj2" fmla="val 335955"/>
            <a:gd name="adj3" fmla="val 8089755"/>
            <a:gd name="adj4" fmla="val 6269252"/>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042456-52F4-4336-92A5-6A66493DB7EC}">
      <dsp:nvSpPr>
        <dsp:cNvPr id="0" name=""/>
        <dsp:cNvSpPr/>
      </dsp:nvSpPr>
      <dsp:spPr>
        <a:xfrm>
          <a:off x="1794890" y="2269942"/>
          <a:ext cx="1131545" cy="1023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PRC Provides Feedback to </a:t>
          </a:r>
          <a:r>
            <a:rPr lang="en-US" sz="1400" kern="1200" dirty="0" err="1" smtClean="0"/>
            <a:t>PaRC</a:t>
          </a:r>
          <a:r>
            <a:rPr lang="en-US" sz="1400" kern="1200" dirty="0" smtClean="0"/>
            <a:t> and the Program</a:t>
          </a:r>
        </a:p>
      </dsp:txBody>
      <dsp:txXfrm>
        <a:off x="1794890" y="2269942"/>
        <a:ext cx="1131545" cy="1023901"/>
      </dsp:txXfrm>
    </dsp:sp>
    <dsp:sp modelId="{80CF62C4-0F22-460A-A2EA-34B4C987F228}">
      <dsp:nvSpPr>
        <dsp:cNvPr id="0" name=""/>
        <dsp:cNvSpPr/>
      </dsp:nvSpPr>
      <dsp:spPr>
        <a:xfrm>
          <a:off x="2004549" y="-13724"/>
          <a:ext cx="4242691" cy="4242691"/>
        </a:xfrm>
        <a:prstGeom prst="circularArrow">
          <a:avLst>
            <a:gd name="adj1" fmla="val 5201"/>
            <a:gd name="adj2" fmla="val 335955"/>
            <a:gd name="adj3" fmla="val 12399499"/>
            <a:gd name="adj4" fmla="val 10503175"/>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688215-EB0D-4F04-A3F3-F4B35E90D97E}">
      <dsp:nvSpPr>
        <dsp:cNvPr id="0" name=""/>
        <dsp:cNvSpPr/>
      </dsp:nvSpPr>
      <dsp:spPr>
        <a:xfrm>
          <a:off x="2427654" y="79083"/>
          <a:ext cx="1131545" cy="1023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err="1" smtClean="0"/>
            <a:t>PaRC</a:t>
          </a:r>
          <a:r>
            <a:rPr lang="en-US" sz="1400" kern="1200" dirty="0" smtClean="0"/>
            <a:t> reviews and recommends next steps</a:t>
          </a:r>
        </a:p>
      </dsp:txBody>
      <dsp:txXfrm>
        <a:off x="2427654" y="79083"/>
        <a:ext cx="1131545" cy="1023901"/>
      </dsp:txXfrm>
    </dsp:sp>
    <dsp:sp modelId="{EE8E5FBA-4A90-4B4F-94F4-D9203741B630}">
      <dsp:nvSpPr>
        <dsp:cNvPr id="0" name=""/>
        <dsp:cNvSpPr/>
      </dsp:nvSpPr>
      <dsp:spPr>
        <a:xfrm>
          <a:off x="1953661" y="-25355"/>
          <a:ext cx="4242691" cy="4242691"/>
        </a:xfrm>
        <a:prstGeom prst="circularArrow">
          <a:avLst>
            <a:gd name="adj1" fmla="val 5201"/>
            <a:gd name="adj2" fmla="val 335955"/>
            <a:gd name="adj3" fmla="val 16764701"/>
            <a:gd name="adj4" fmla="val 15245749"/>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21606C-28CB-4190-A71F-961F2BFB9F01}" type="datetimeFigureOut">
              <a:rPr lang="en-US" smtClean="0"/>
              <a:t>11/11/2014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097DD6-38A1-459D-B15A-D3ACB4B37B6D}" type="slidenum">
              <a:rPr lang="en-US" smtClean="0"/>
              <a:t>‹#›</a:t>
            </a:fld>
            <a:endParaRPr lang="en-US"/>
          </a:p>
        </p:txBody>
      </p:sp>
    </p:spTree>
    <p:extLst>
      <p:ext uri="{BB962C8B-B14F-4D97-AF65-F5344CB8AC3E}">
        <p14:creationId xmlns:p14="http://schemas.microsoft.com/office/powerpoint/2010/main" val="117698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80B4E-6161-475C-839B-665F1BB189F4}" type="datetimeFigureOut">
              <a:rPr lang="en-US" smtClean="0"/>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7996D-8B41-4E14-A9F6-ABD5FB96E39C}" type="slidenum">
              <a:rPr lang="en-US" smtClean="0"/>
              <a:t>‹#›</a:t>
            </a:fld>
            <a:endParaRPr lang="en-US"/>
          </a:p>
        </p:txBody>
      </p:sp>
    </p:spTree>
    <p:extLst>
      <p:ext uri="{BB962C8B-B14F-4D97-AF65-F5344CB8AC3E}">
        <p14:creationId xmlns:p14="http://schemas.microsoft.com/office/powerpoint/2010/main" val="280014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E7996D-8B41-4E14-A9F6-ABD5FB96E39C}" type="slidenum">
              <a:rPr lang="en-US" smtClean="0"/>
              <a:t>6</a:t>
            </a:fld>
            <a:endParaRPr lang="en-US"/>
          </a:p>
        </p:txBody>
      </p:sp>
    </p:spTree>
    <p:extLst>
      <p:ext uri="{BB962C8B-B14F-4D97-AF65-F5344CB8AC3E}">
        <p14:creationId xmlns:p14="http://schemas.microsoft.com/office/powerpoint/2010/main" val="18629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5BE7D1-1179-4D39-91A9-92472623415C}" type="slidenum">
              <a:rPr lang="en-US" smtClean="0"/>
              <a:t>9</a:t>
            </a:fld>
            <a:endParaRPr lang="en-US"/>
          </a:p>
        </p:txBody>
      </p:sp>
    </p:spTree>
    <p:extLst>
      <p:ext uri="{BB962C8B-B14F-4D97-AF65-F5344CB8AC3E}">
        <p14:creationId xmlns:p14="http://schemas.microsoft.com/office/powerpoint/2010/main" val="378441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Does the PR talk about plans or ideas to get better?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Does the writing in the section include any discussion about using the information to achieve better results?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Is</a:t>
            </a:r>
            <a:r>
              <a:rPr lang="en-US" sz="1200" baseline="0" dirty="0" smtClean="0"/>
              <a:t> the writing in the section used as an opportunity to talk about ways to make the program even better?</a:t>
            </a:r>
            <a:endParaRPr lang="en-US" sz="800" dirty="0" smtClean="0"/>
          </a:p>
          <a:p>
            <a:endParaRPr lang="en-US" dirty="0"/>
          </a:p>
        </p:txBody>
      </p:sp>
      <p:sp>
        <p:nvSpPr>
          <p:cNvPr id="4" name="Slide Number Placeholder 3"/>
          <p:cNvSpPr>
            <a:spLocks noGrp="1"/>
          </p:cNvSpPr>
          <p:nvPr>
            <p:ph type="sldNum" sz="quarter" idx="10"/>
          </p:nvPr>
        </p:nvSpPr>
        <p:spPr/>
        <p:txBody>
          <a:bodyPr/>
          <a:lstStyle/>
          <a:p>
            <a:fld id="{ABE7996D-8B41-4E14-A9F6-ABD5FB96E39C}" type="slidenum">
              <a:rPr lang="en-US" smtClean="0"/>
              <a:t>25</a:t>
            </a:fld>
            <a:endParaRPr lang="en-US"/>
          </a:p>
        </p:txBody>
      </p:sp>
    </p:spTree>
    <p:extLst>
      <p:ext uri="{BB962C8B-B14F-4D97-AF65-F5344CB8AC3E}">
        <p14:creationId xmlns:p14="http://schemas.microsoft.com/office/powerpoint/2010/main" val="65455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06933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363320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62797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381309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336596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11/17/2014</a:t>
            </a:r>
            <a:endParaRPr lang="en-US"/>
          </a:p>
        </p:txBody>
      </p:sp>
      <p:sp>
        <p:nvSpPr>
          <p:cNvPr id="6" name="Footer Placeholder 5"/>
          <p:cNvSpPr>
            <a:spLocks noGrp="1"/>
          </p:cNvSpPr>
          <p:nvPr>
            <p:ph type="ftr" sz="quarter" idx="11"/>
          </p:nvPr>
        </p:nvSpPr>
        <p:spPr/>
        <p:txBody>
          <a:bodyPr/>
          <a:lstStyle/>
          <a:p>
            <a:r>
              <a:rPr lang="en-US" smtClean="0"/>
              <a:t>Program Review Training Fall 204</a:t>
            </a:r>
            <a:endParaRPr lang="en-US"/>
          </a:p>
        </p:txBody>
      </p:sp>
      <p:sp>
        <p:nvSpPr>
          <p:cNvPr id="7" name="Slide Number Placeholder 6"/>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124257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11/17/2014</a:t>
            </a:r>
            <a:endParaRPr lang="en-US"/>
          </a:p>
        </p:txBody>
      </p:sp>
      <p:sp>
        <p:nvSpPr>
          <p:cNvPr id="8" name="Footer Placeholder 7"/>
          <p:cNvSpPr>
            <a:spLocks noGrp="1"/>
          </p:cNvSpPr>
          <p:nvPr>
            <p:ph type="ftr" sz="quarter" idx="11"/>
          </p:nvPr>
        </p:nvSpPr>
        <p:spPr/>
        <p:txBody>
          <a:bodyPr/>
          <a:lstStyle/>
          <a:p>
            <a:r>
              <a:rPr lang="en-US" smtClean="0"/>
              <a:t>Program Review Training Fall 204</a:t>
            </a:r>
            <a:endParaRPr lang="en-US"/>
          </a:p>
        </p:txBody>
      </p:sp>
      <p:sp>
        <p:nvSpPr>
          <p:cNvPr id="9" name="Slide Number Placeholder 8"/>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59013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11/17/2014</a:t>
            </a:r>
            <a:endParaRPr lang="en-US"/>
          </a:p>
        </p:txBody>
      </p:sp>
      <p:sp>
        <p:nvSpPr>
          <p:cNvPr id="4" name="Footer Placeholder 3"/>
          <p:cNvSpPr>
            <a:spLocks noGrp="1"/>
          </p:cNvSpPr>
          <p:nvPr>
            <p:ph type="ftr" sz="quarter" idx="11"/>
          </p:nvPr>
        </p:nvSpPr>
        <p:spPr/>
        <p:txBody>
          <a:bodyPr/>
          <a:lstStyle/>
          <a:p>
            <a:r>
              <a:rPr lang="en-US" smtClean="0"/>
              <a:t>Program Review Training Fall 204</a:t>
            </a:r>
            <a:endParaRPr lang="en-US"/>
          </a:p>
        </p:txBody>
      </p:sp>
      <p:sp>
        <p:nvSpPr>
          <p:cNvPr id="5" name="Slide Number Placeholder 4"/>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404489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59727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11/17/2014</a:t>
            </a:r>
            <a:endParaRPr lang="en-US"/>
          </a:p>
        </p:txBody>
      </p:sp>
      <p:sp>
        <p:nvSpPr>
          <p:cNvPr id="6" name="Footer Placeholder 5"/>
          <p:cNvSpPr>
            <a:spLocks noGrp="1"/>
          </p:cNvSpPr>
          <p:nvPr>
            <p:ph type="ftr" sz="quarter" idx="11"/>
          </p:nvPr>
        </p:nvSpPr>
        <p:spPr/>
        <p:txBody>
          <a:bodyPr/>
          <a:lstStyle/>
          <a:p>
            <a:r>
              <a:rPr lang="en-US" smtClean="0"/>
              <a:t>Program Review Training Fall 204</a:t>
            </a:r>
            <a:endParaRPr lang="en-US"/>
          </a:p>
        </p:txBody>
      </p:sp>
      <p:sp>
        <p:nvSpPr>
          <p:cNvPr id="7" name="Slide Number Placeholder 6"/>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91528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11/17/2014</a:t>
            </a:r>
            <a:endParaRPr lang="en-US"/>
          </a:p>
        </p:txBody>
      </p:sp>
      <p:sp>
        <p:nvSpPr>
          <p:cNvPr id="6" name="Footer Placeholder 5"/>
          <p:cNvSpPr>
            <a:spLocks noGrp="1"/>
          </p:cNvSpPr>
          <p:nvPr>
            <p:ph type="ftr" sz="quarter" idx="11"/>
          </p:nvPr>
        </p:nvSpPr>
        <p:spPr/>
        <p:txBody>
          <a:bodyPr/>
          <a:lstStyle/>
          <a:p>
            <a:r>
              <a:rPr lang="en-US" smtClean="0"/>
              <a:t>Program Review Training Fall 204</a:t>
            </a:r>
            <a:endParaRPr lang="en-US"/>
          </a:p>
        </p:txBody>
      </p:sp>
      <p:sp>
        <p:nvSpPr>
          <p:cNvPr id="7" name="Slide Number Placeholder 6"/>
          <p:cNvSpPr>
            <a:spLocks noGrp="1"/>
          </p:cNvSpPr>
          <p:nvPr>
            <p:ph type="sldNum" sz="quarter" idx="12"/>
          </p:nvPr>
        </p:nvSpPr>
        <p:spPr/>
        <p:txBody>
          <a:bodyPr/>
          <a:lstStyle/>
          <a:p>
            <a:fld id="{E64A1F52-78BC-46CD-96D9-FFFA215C5F62}" type="slidenum">
              <a:rPr lang="en-US" smtClean="0"/>
              <a:t>‹#›</a:t>
            </a:fld>
            <a:endParaRPr lang="en-US"/>
          </a:p>
        </p:txBody>
      </p:sp>
    </p:spTree>
    <p:extLst>
      <p:ext uri="{BB962C8B-B14F-4D97-AF65-F5344CB8AC3E}">
        <p14:creationId xmlns:p14="http://schemas.microsoft.com/office/powerpoint/2010/main" val="259911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11/17/2014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Program Review Training Fall 204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A1F52-78BC-46CD-96D9-FFFA215C5F62}" type="slidenum">
              <a:rPr lang="en-US" smtClean="0"/>
              <a:t>‹#›</a:t>
            </a:fld>
            <a:endParaRPr lang="en-US"/>
          </a:p>
        </p:txBody>
      </p:sp>
    </p:spTree>
    <p:extLst>
      <p:ext uri="{BB962C8B-B14F-4D97-AF65-F5344CB8AC3E}">
        <p14:creationId xmlns:p14="http://schemas.microsoft.com/office/powerpoint/2010/main" val="312986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hyperlink" Target="http://www.foothill.edu/president/workforce.php" TargetMode="Externa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981200"/>
          </a:xfrm>
        </p:spPr>
        <p:txBody>
          <a:bodyPr>
            <a:normAutofit fontScale="90000"/>
          </a:bodyPr>
          <a:lstStyle/>
          <a:p>
            <a:r>
              <a:rPr lang="en-US" dirty="0" smtClean="0"/>
              <a:t>Foothill College</a:t>
            </a:r>
            <a:br>
              <a:rPr lang="en-US" dirty="0" smtClean="0"/>
            </a:br>
            <a:r>
              <a:rPr lang="en-US" dirty="0" smtClean="0"/>
              <a:t>Administrative Program </a:t>
            </a:r>
            <a:r>
              <a:rPr lang="en-US" dirty="0" smtClean="0"/>
              <a:t>Review Training</a:t>
            </a:r>
            <a:endParaRPr lang="en-US" dirty="0"/>
          </a:p>
        </p:txBody>
      </p:sp>
      <p:sp>
        <p:nvSpPr>
          <p:cNvPr id="3" name="Subtitle 2"/>
          <p:cNvSpPr>
            <a:spLocks noGrp="1"/>
          </p:cNvSpPr>
          <p:nvPr>
            <p:ph type="subTitle" idx="1"/>
          </p:nvPr>
        </p:nvSpPr>
        <p:spPr>
          <a:xfrm>
            <a:off x="1371600" y="3429000"/>
            <a:ext cx="6400800" cy="2209800"/>
          </a:xfrm>
        </p:spPr>
        <p:txBody>
          <a:bodyPr>
            <a:normAutofit fontScale="85000" lnSpcReduction="20000"/>
          </a:bodyPr>
          <a:lstStyle/>
          <a:p>
            <a:r>
              <a:rPr lang="en-US" dirty="0" smtClean="0"/>
              <a:t>Craig </a:t>
            </a:r>
            <a:r>
              <a:rPr lang="en-US" dirty="0" err="1" smtClean="0"/>
              <a:t>Gawlick</a:t>
            </a:r>
            <a:r>
              <a:rPr lang="en-US" dirty="0" smtClean="0"/>
              <a:t> </a:t>
            </a:r>
          </a:p>
          <a:p>
            <a:r>
              <a:rPr lang="en-US" dirty="0" smtClean="0"/>
              <a:t>Elaine </a:t>
            </a:r>
            <a:r>
              <a:rPr lang="en-US" dirty="0" err="1" smtClean="0"/>
              <a:t>Kuo</a:t>
            </a:r>
            <a:endParaRPr lang="en-US" dirty="0" smtClean="0"/>
          </a:p>
          <a:p>
            <a:r>
              <a:rPr lang="en-US" dirty="0" smtClean="0"/>
              <a:t>Andrew </a:t>
            </a:r>
            <a:r>
              <a:rPr lang="en-US" dirty="0" err="1" smtClean="0"/>
              <a:t>LaManque</a:t>
            </a:r>
            <a:endParaRPr lang="en-US" dirty="0" smtClean="0"/>
          </a:p>
          <a:p>
            <a:r>
              <a:rPr lang="en-US" dirty="0" smtClean="0"/>
              <a:t>Kimberlee Messina</a:t>
            </a:r>
          </a:p>
          <a:p>
            <a:r>
              <a:rPr lang="en-US" dirty="0" smtClean="0"/>
              <a:t>Fall 2014</a:t>
            </a:r>
            <a:endParaRPr lang="en-US" dirty="0"/>
          </a:p>
        </p:txBody>
      </p:sp>
      <p:sp>
        <p:nvSpPr>
          <p:cNvPr id="4" name="Date Placeholder 3"/>
          <p:cNvSpPr>
            <a:spLocks noGrp="1"/>
          </p:cNvSpPr>
          <p:nvPr>
            <p:ph type="dt" sz="half" idx="10"/>
          </p:nvPr>
        </p:nvSpPr>
        <p:spPr/>
        <p:txBody>
          <a:bodyPr/>
          <a:lstStyle/>
          <a:p>
            <a:r>
              <a:rPr lang="en-US" smtClean="0"/>
              <a:t>11/17/2014</a:t>
            </a:r>
            <a:endParaRPr lang="en-US" dirty="0"/>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a:t>
            </a:fld>
            <a:endParaRPr lang="en-US"/>
          </a:p>
        </p:txBody>
      </p:sp>
    </p:spTree>
    <p:extLst>
      <p:ext uri="{BB962C8B-B14F-4D97-AF65-F5344CB8AC3E}">
        <p14:creationId xmlns:p14="http://schemas.microsoft.com/office/powerpoint/2010/main" val="1839955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FAQs</a:t>
            </a:r>
          </a:p>
        </p:txBody>
      </p:sp>
      <p:sp>
        <p:nvSpPr>
          <p:cNvPr id="3" name="Content Placeholder 2"/>
          <p:cNvSpPr>
            <a:spLocks noGrp="1"/>
          </p:cNvSpPr>
          <p:nvPr>
            <p:ph idx="1"/>
          </p:nvPr>
        </p:nvSpPr>
        <p:spPr>
          <a:xfrm>
            <a:off x="457200" y="1295400"/>
            <a:ext cx="8229600" cy="4953000"/>
          </a:xfrm>
        </p:spPr>
        <p:txBody>
          <a:bodyPr>
            <a:noAutofit/>
          </a:bodyPr>
          <a:lstStyle/>
          <a:p>
            <a:pPr marL="0" indent="0">
              <a:buNone/>
            </a:pPr>
            <a:r>
              <a:rPr lang="en-US" sz="1400" b="1" i="1" dirty="0"/>
              <a:t>What information is included in program review?</a:t>
            </a:r>
            <a:endParaRPr lang="en-US" sz="1400" dirty="0"/>
          </a:p>
          <a:p>
            <a:pPr marL="0" indent="0">
              <a:buNone/>
            </a:pPr>
            <a:r>
              <a:rPr lang="en-US" sz="1400" dirty="0" smtClean="0"/>
              <a:t>This </a:t>
            </a:r>
            <a:r>
              <a:rPr lang="en-US" sz="1400" dirty="0"/>
              <a:t>process requires several distinct steps:</a:t>
            </a:r>
          </a:p>
          <a:p>
            <a:r>
              <a:rPr lang="en-US" sz="1400" dirty="0"/>
              <a:t>A snapshot of the program at this point in time;</a:t>
            </a:r>
          </a:p>
          <a:p>
            <a:r>
              <a:rPr lang="en-US" sz="1400" dirty="0"/>
              <a:t>Evaluation and reflection of the progress toward achieving program goals and supporting the college core missions; and</a:t>
            </a:r>
          </a:p>
          <a:p>
            <a:r>
              <a:rPr lang="en-US" sz="1400" dirty="0"/>
              <a:t>Planning for program improvement</a:t>
            </a:r>
            <a:r>
              <a:rPr lang="en-US" sz="1400" dirty="0" smtClean="0"/>
              <a:t>.</a:t>
            </a:r>
          </a:p>
          <a:p>
            <a:endParaRPr lang="en-US" sz="1400" dirty="0"/>
          </a:p>
          <a:p>
            <a:pPr marL="0" indent="0">
              <a:buNone/>
            </a:pPr>
            <a:r>
              <a:rPr lang="en-US" sz="1400" b="1" i="1" dirty="0"/>
              <a:t>Who completes an </a:t>
            </a:r>
            <a:r>
              <a:rPr lang="en-US" sz="1400" b="1" i="1" dirty="0" smtClean="0"/>
              <a:t>administrative unit program </a:t>
            </a:r>
            <a:r>
              <a:rPr lang="en-US" sz="1400" b="1" i="1" dirty="0"/>
              <a:t>review?</a:t>
            </a:r>
            <a:endParaRPr lang="en-US" sz="1400" dirty="0"/>
          </a:p>
          <a:p>
            <a:r>
              <a:rPr lang="en-US" sz="1400" dirty="0" smtClean="0"/>
              <a:t>Administrative units that support instruction and non-instruction services and/or college operations.</a:t>
            </a:r>
            <a:r>
              <a:rPr lang="en-US" sz="1400" dirty="0" smtClean="0"/>
              <a:t> </a:t>
            </a:r>
          </a:p>
          <a:p>
            <a:pPr marL="0" indent="0">
              <a:buNone/>
            </a:pPr>
            <a:endParaRPr lang="en-US" sz="1400" b="1" i="1" dirty="0" smtClean="0"/>
          </a:p>
          <a:p>
            <a:pPr marL="0" indent="0">
              <a:buNone/>
            </a:pPr>
            <a:r>
              <a:rPr lang="en-US" sz="1400" b="1" i="1" dirty="0" smtClean="0"/>
              <a:t>How </a:t>
            </a:r>
            <a:r>
              <a:rPr lang="en-US" sz="1400" b="1" i="1" dirty="0"/>
              <a:t>often is program review completed?</a:t>
            </a:r>
            <a:endParaRPr lang="en-US" sz="1400" dirty="0"/>
          </a:p>
          <a:p>
            <a:r>
              <a:rPr lang="en-US" sz="1400" dirty="0"/>
              <a:t>The program review process is a three-­‐year cycle where instructional programs are reviewed annually, with a comprehensive review occurring every third year</a:t>
            </a:r>
            <a:r>
              <a:rPr lang="en-US" sz="1400" dirty="0" smtClean="0"/>
              <a:t>.</a:t>
            </a:r>
          </a:p>
          <a:p>
            <a:endParaRPr lang="en-US" sz="1400" dirty="0"/>
          </a:p>
          <a:p>
            <a:pPr marL="0" indent="0">
              <a:buNone/>
            </a:pPr>
            <a:r>
              <a:rPr lang="en-US" sz="1400" b="1" i="1" dirty="0"/>
              <a:t>Who participates in the instructional program review process?</a:t>
            </a:r>
            <a:endParaRPr lang="en-US" sz="1400" dirty="0"/>
          </a:p>
          <a:p>
            <a:r>
              <a:rPr lang="en-US" sz="1400" dirty="0"/>
              <a:t>While </a:t>
            </a:r>
            <a:r>
              <a:rPr lang="en-US" sz="1400" dirty="0" smtClean="0"/>
              <a:t>the head of the administrative unit complete </a:t>
            </a:r>
            <a:r>
              <a:rPr lang="en-US" sz="1400" dirty="0"/>
              <a:t>the program review template, the program review process also includes Deans, Vice Presidents, President, Program Review Committee (PRC), Operations Planning Committee (OPC) and </a:t>
            </a:r>
            <a:r>
              <a:rPr lang="en-US" sz="1400" dirty="0" smtClean="0"/>
              <a:t>Planning and </a:t>
            </a:r>
            <a:r>
              <a:rPr lang="en-US" sz="1400" dirty="0"/>
              <a:t>Resource Council (</a:t>
            </a:r>
            <a:r>
              <a:rPr lang="en-US" sz="1400" dirty="0" err="1"/>
              <a:t>PaRC</a:t>
            </a:r>
            <a:r>
              <a:rPr lang="en-US" sz="1400" dirty="0" smtClean="0"/>
              <a:t>).</a:t>
            </a:r>
            <a:endParaRPr lang="en-US" sz="1400"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10</a:t>
            </a:fld>
            <a:endParaRPr lang="en-US"/>
          </a:p>
        </p:txBody>
      </p:sp>
    </p:spTree>
    <p:extLst>
      <p:ext uri="{BB962C8B-B14F-4D97-AF65-F5344CB8AC3E}">
        <p14:creationId xmlns:p14="http://schemas.microsoft.com/office/powerpoint/2010/main" val="3989539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Sections</a:t>
            </a:r>
          </a:p>
        </p:txBody>
      </p:sp>
      <p:sp>
        <p:nvSpPr>
          <p:cNvPr id="4" name="Date Placeholder 3"/>
          <p:cNvSpPr>
            <a:spLocks noGrp="1"/>
          </p:cNvSpPr>
          <p:nvPr>
            <p:ph type="dt" sz="half" idx="10"/>
          </p:nvPr>
        </p:nvSpPr>
        <p:spPr/>
        <p:txBody>
          <a:bodyPr/>
          <a:lstStyle/>
          <a:p>
            <a:r>
              <a:rPr lang="en-US" smtClean="0"/>
              <a:t>11/17/2014</a:t>
            </a:r>
            <a:endParaRPr lang="en-US" dirty="0"/>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11</a:t>
            </a:fld>
            <a:endParaRPr lang="en-US"/>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526329583"/>
              </p:ext>
            </p:extLst>
          </p:nvPr>
        </p:nvGraphicFramePr>
        <p:xfrm>
          <a:off x="457200" y="1600200"/>
          <a:ext cx="8229600" cy="39776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Comprehensive</a:t>
                      </a:r>
                    </a:p>
                  </a:txBody>
                  <a:tcPr/>
                </a:tc>
                <a:tc>
                  <a:txBody>
                    <a:bodyPr/>
                    <a:lstStyle/>
                    <a:p>
                      <a:r>
                        <a:rPr lang="en-US" u="sng" dirty="0" smtClean="0"/>
                        <a:t>Annual</a:t>
                      </a:r>
                      <a:endParaRPr lang="en-US" u="sng"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Data and Trend Analysis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Data and Trend Analysis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Student Equity and Institutional </a:t>
                      </a:r>
                      <a:r>
                        <a:rPr lang="en-US" sz="1800" dirty="0" smtClean="0"/>
                        <a:t>Standards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Student Equity</a:t>
                      </a:r>
                      <a:endParaRPr lang="en-US" sz="18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Core Mission and </a:t>
                      </a:r>
                      <a:r>
                        <a:rPr lang="en-US" sz="1800" dirty="0" smtClean="0"/>
                        <a:t>Support </a:t>
                      </a:r>
                      <a:endParaRPr lang="en-US" sz="1800" dirty="0" smtClean="0"/>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Learning Outcomes Assessment Summary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Outcomes Assessment Summary</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Student Learning Outcomes Assessment and Reflection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Assessment and Reflection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Goals and Rationale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Goals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Resources and Support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Resources and Support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Review Summary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Program Review Summary</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Feedback and Follow-­‐up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Deans Feedback and Follow Up</a:t>
                      </a:r>
                    </a:p>
                  </a:txBody>
                  <a:tcPr/>
                </a:tc>
              </a:tr>
            </a:tbl>
          </a:graphicData>
        </a:graphic>
      </p:graphicFrame>
      <p:sp>
        <p:nvSpPr>
          <p:cNvPr id="3" name="Oval 2"/>
          <p:cNvSpPr/>
          <p:nvPr/>
        </p:nvSpPr>
        <p:spPr>
          <a:xfrm>
            <a:off x="6477000" y="2362200"/>
            <a:ext cx="1981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77000" y="2743200"/>
            <a:ext cx="1981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287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anim calcmode="lin" valueType="num">
                                      <p:cBhvr>
                                        <p:cTn id="15" dur="2000" fill="hold"/>
                                        <p:tgtEl>
                                          <p:spTgt spid="8"/>
                                        </p:tgtEl>
                                        <p:attrNameLst>
                                          <p:attrName>ppt_w</p:attrName>
                                        </p:attrNameLst>
                                      </p:cBhvr>
                                      <p:tavLst>
                                        <p:tav tm="0" fmla="#ppt_w*sin(2.5*pi*$)">
                                          <p:val>
                                            <p:fltVal val="0"/>
                                          </p:val>
                                        </p:tav>
                                        <p:tav tm="100000">
                                          <p:val>
                                            <p:fltVal val="1"/>
                                          </p:val>
                                        </p:tav>
                                      </p:tavLst>
                                    </p:anim>
                                    <p:anim calcmode="lin" valueType="num">
                                      <p:cBhvr>
                                        <p:cTn id="16"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Review Writing Suggestions</a:t>
            </a:r>
          </a:p>
        </p:txBody>
      </p:sp>
      <p:sp>
        <p:nvSpPr>
          <p:cNvPr id="3" name="Content Placeholder 2"/>
          <p:cNvSpPr>
            <a:spLocks noGrp="1"/>
          </p:cNvSpPr>
          <p:nvPr>
            <p:ph idx="1"/>
          </p:nvPr>
        </p:nvSpPr>
        <p:spPr>
          <a:xfrm>
            <a:off x="457200" y="1447800"/>
            <a:ext cx="8229600" cy="4495800"/>
          </a:xfrm>
        </p:spPr>
        <p:txBody>
          <a:bodyPr>
            <a:noAutofit/>
          </a:bodyPr>
          <a:lstStyle/>
          <a:p>
            <a:r>
              <a:rPr lang="en-US" sz="1400" b="1" i="1" dirty="0" smtClean="0"/>
              <a:t>The </a:t>
            </a:r>
            <a:r>
              <a:rPr lang="en-US" sz="1400" b="1" i="1" dirty="0"/>
              <a:t>audience for program review documents includes people outside of </a:t>
            </a:r>
            <a:r>
              <a:rPr lang="en-US" sz="1400" b="1" i="1" dirty="0" smtClean="0"/>
              <a:t>your</a:t>
            </a:r>
            <a:r>
              <a:rPr lang="en-US" sz="1400" dirty="0" smtClean="0"/>
              <a:t> </a:t>
            </a:r>
            <a:r>
              <a:rPr lang="en-US" sz="1400" b="1" i="1" dirty="0" smtClean="0"/>
              <a:t>program </a:t>
            </a:r>
            <a:r>
              <a:rPr lang="en-US" sz="1400" dirty="0"/>
              <a:t>who may not be equally familiar with every program. Please provide as much detail and explanation as needed, minimizing use of acronyms, abbreviations or other jargon specific to your program. If program-­‐specific language is used in the document, please provide an explanation for these terms</a:t>
            </a:r>
            <a:r>
              <a:rPr lang="en-US" sz="1400" dirty="0" smtClean="0"/>
              <a:t>.</a:t>
            </a:r>
          </a:p>
          <a:p>
            <a:pPr marL="0" indent="0">
              <a:buNone/>
            </a:pPr>
            <a:endParaRPr lang="en-US" sz="1400" dirty="0"/>
          </a:p>
          <a:p>
            <a:r>
              <a:rPr lang="en-US" sz="1400" b="1" i="1" dirty="0"/>
              <a:t>All prompts must be completed. </a:t>
            </a:r>
            <a:r>
              <a:rPr lang="en-US" sz="1400" dirty="0"/>
              <a:t>If a prompt does not apply, please explain why. “Not applicable” is not an appropriate response</a:t>
            </a:r>
            <a:r>
              <a:rPr lang="en-US" sz="1400" dirty="0" smtClean="0"/>
              <a:t>.</a:t>
            </a:r>
          </a:p>
          <a:p>
            <a:endParaRPr lang="en-US" sz="1400" dirty="0"/>
          </a:p>
          <a:p>
            <a:r>
              <a:rPr lang="en-US" sz="1400" dirty="0"/>
              <a:t>All program review documents are </a:t>
            </a:r>
            <a:r>
              <a:rPr lang="en-US" sz="1400" b="1" i="1" dirty="0"/>
              <a:t>public documents</a:t>
            </a:r>
            <a:r>
              <a:rPr lang="en-US" sz="1400" dirty="0"/>
              <a:t>, which are posted and accessible on the Foothill College website, to be viewed by internal and external members of our community. These documents are also used by shared governance groups in college planning and resource prioritization.</a:t>
            </a:r>
          </a:p>
          <a:p>
            <a:endParaRPr lang="en-US" sz="1400" b="1" i="1" dirty="0" smtClean="0"/>
          </a:p>
          <a:p>
            <a:r>
              <a:rPr lang="en-US" sz="1400" b="1" i="1" dirty="0" smtClean="0"/>
              <a:t>Use </a:t>
            </a:r>
            <a:r>
              <a:rPr lang="en-US" sz="1400" b="1" i="1" dirty="0"/>
              <a:t>the format provided </a:t>
            </a:r>
            <a:r>
              <a:rPr lang="en-US" sz="1400" dirty="0"/>
              <a:t>in this template when completing program review. Programs not utilizing the given template will be rejected</a:t>
            </a:r>
            <a:r>
              <a:rPr lang="en-US" sz="1400" dirty="0" smtClean="0"/>
              <a:t>.</a:t>
            </a:r>
          </a:p>
          <a:p>
            <a:endParaRPr lang="en-US" sz="1400" dirty="0"/>
          </a:p>
          <a:p>
            <a:r>
              <a:rPr lang="en-US" sz="1400" dirty="0"/>
              <a:t>Cite all data sources other than the program review datasheets. Include/attach these external data source(s) cited in the program review documents. Discussion of data should </a:t>
            </a:r>
            <a:r>
              <a:rPr lang="en-US" sz="1400" b="1" i="1" dirty="0"/>
              <a:t>include analysis or hypothesis regarding trend </a:t>
            </a:r>
            <a:r>
              <a:rPr lang="en-US" sz="1400" b="1" i="1" dirty="0" smtClean="0"/>
              <a:t>lines</a:t>
            </a:r>
            <a:r>
              <a:rPr lang="en-US" sz="1400" dirty="0" smtClean="0"/>
              <a:t>.</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12</a:t>
            </a:fld>
            <a:endParaRPr lang="en-US"/>
          </a:p>
        </p:txBody>
      </p:sp>
    </p:spTree>
    <p:extLst>
      <p:ext uri="{BB962C8B-B14F-4D97-AF65-F5344CB8AC3E}">
        <p14:creationId xmlns:p14="http://schemas.microsoft.com/office/powerpoint/2010/main" val="252482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Suggestions (</a:t>
            </a:r>
            <a:r>
              <a:rPr lang="en-US" dirty="0" err="1" smtClean="0"/>
              <a:t>cont</a:t>
            </a:r>
            <a:r>
              <a:rPr lang="en-US" dirty="0" smtClean="0"/>
              <a:t>)</a:t>
            </a:r>
          </a:p>
        </p:txBody>
      </p:sp>
      <p:sp>
        <p:nvSpPr>
          <p:cNvPr id="3" name="Content Placeholder 2"/>
          <p:cNvSpPr>
            <a:spLocks noGrp="1"/>
          </p:cNvSpPr>
          <p:nvPr>
            <p:ph idx="1"/>
          </p:nvPr>
        </p:nvSpPr>
        <p:spPr>
          <a:xfrm>
            <a:off x="457200" y="1447800"/>
            <a:ext cx="8229600" cy="4495800"/>
          </a:xfrm>
        </p:spPr>
        <p:txBody>
          <a:bodyPr>
            <a:noAutofit/>
          </a:bodyPr>
          <a:lstStyle/>
          <a:p>
            <a:r>
              <a:rPr lang="en-US" sz="1800" b="1" i="1" dirty="0" smtClean="0"/>
              <a:t>Insert the four-­‐column reports </a:t>
            </a:r>
            <a:r>
              <a:rPr lang="en-US" sz="1800" dirty="0" smtClean="0"/>
              <a:t>for program-­‐level and course-­‐level student learning outcome (SLO) assessment into the Learning </a:t>
            </a:r>
            <a:r>
              <a:rPr lang="en-US" sz="1800" dirty="0"/>
              <a:t>Outcomes Assessment </a:t>
            </a:r>
            <a:r>
              <a:rPr lang="en-US" sz="1800" dirty="0" smtClean="0"/>
              <a:t>Summary Section.</a:t>
            </a:r>
          </a:p>
          <a:p>
            <a:endParaRPr lang="en-US" sz="1800" dirty="0" smtClean="0"/>
          </a:p>
          <a:p>
            <a:r>
              <a:rPr lang="en-US" sz="1800" b="1" i="1" dirty="0" smtClean="0"/>
              <a:t>All </a:t>
            </a:r>
            <a:r>
              <a:rPr lang="en-US" sz="1800" b="1" i="1" dirty="0"/>
              <a:t>resources requests must be documented in program review</a:t>
            </a:r>
            <a:r>
              <a:rPr lang="en-US" sz="1800" dirty="0"/>
              <a:t>. The </a:t>
            </a:r>
            <a:r>
              <a:rPr lang="en-US" sz="1800" dirty="0" smtClean="0"/>
              <a:t>resource prioritization </a:t>
            </a:r>
            <a:r>
              <a:rPr lang="en-US" sz="1800" dirty="0"/>
              <a:t>process begins at the divisional level, proceeds to the Vice Presidents, OPC and finally </a:t>
            </a:r>
            <a:r>
              <a:rPr lang="en-US" sz="1800" dirty="0" err="1"/>
              <a:t>PaRC</a:t>
            </a:r>
            <a:r>
              <a:rPr lang="en-US" sz="1800" dirty="0"/>
              <a:t> who makes final recommendations to the College President. No resource requests will be funded if they are not listed in Program Resources and Support </a:t>
            </a:r>
            <a:r>
              <a:rPr lang="en-US" sz="1800" dirty="0" smtClean="0"/>
              <a:t>Section.</a:t>
            </a:r>
            <a:endParaRPr lang="en-US" sz="1800" dirty="0"/>
          </a:p>
          <a:p>
            <a:endParaRPr lang="en-US" sz="1800" dirty="0" smtClean="0"/>
          </a:p>
          <a:p>
            <a:r>
              <a:rPr lang="en-US" sz="1800" dirty="0" smtClean="0"/>
              <a:t>The </a:t>
            </a:r>
            <a:r>
              <a:rPr lang="en-US" sz="1800" b="1" i="1" dirty="0"/>
              <a:t>Program Review Summary </a:t>
            </a:r>
            <a:r>
              <a:rPr lang="en-US" sz="1800" b="1" i="1" dirty="0" smtClean="0"/>
              <a:t>provides </a:t>
            </a:r>
            <a:r>
              <a:rPr lang="en-US" sz="1800" b="1" i="1" dirty="0"/>
              <a:t>an opportunity to highlight aspects of the program. </a:t>
            </a:r>
            <a:r>
              <a:rPr lang="en-US" sz="1800" dirty="0"/>
              <a:t>Discuss </a:t>
            </a:r>
            <a:r>
              <a:rPr lang="en-US" sz="1800" b="1" i="1" dirty="0"/>
              <a:t>strengths, initiatives, concerns and changes </a:t>
            </a:r>
            <a:r>
              <a:rPr lang="en-US" sz="1800" dirty="0"/>
              <a:t>that currently affect or may affect the program in the coming cycle. Examples may include increasing student enrollment; gaps in student success; issues related to </a:t>
            </a:r>
            <a:r>
              <a:rPr lang="en-US" sz="1800" dirty="0" smtClean="0"/>
              <a:t>measuring progress </a:t>
            </a:r>
            <a:r>
              <a:rPr lang="en-US" sz="1800" dirty="0"/>
              <a:t>toward program goals; changes in state regulations, etc.</a:t>
            </a:r>
          </a:p>
          <a:p>
            <a:endParaRPr lang="en-US" sz="1800"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13</a:t>
            </a:fld>
            <a:endParaRPr lang="en-US"/>
          </a:p>
        </p:txBody>
      </p:sp>
    </p:spTree>
    <p:extLst>
      <p:ext uri="{BB962C8B-B14F-4D97-AF65-F5344CB8AC3E}">
        <p14:creationId xmlns:p14="http://schemas.microsoft.com/office/powerpoint/2010/main" val="1449492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3:  Core Missions</a:t>
            </a:r>
          </a:p>
        </p:txBody>
      </p:sp>
      <p:sp>
        <p:nvSpPr>
          <p:cNvPr id="3" name="Content Placeholder 2"/>
          <p:cNvSpPr>
            <a:spLocks noGrp="1"/>
          </p:cNvSpPr>
          <p:nvPr>
            <p:ph idx="1"/>
          </p:nvPr>
        </p:nvSpPr>
        <p:spPr>
          <a:xfrm>
            <a:off x="457200" y="1447800"/>
            <a:ext cx="8229600" cy="4495800"/>
          </a:xfrm>
        </p:spPr>
        <p:txBody>
          <a:bodyPr>
            <a:noAutofit/>
          </a:bodyPr>
          <a:lstStyle/>
          <a:p>
            <a:r>
              <a:rPr lang="en-US" sz="2400" b="1" dirty="0" smtClean="0"/>
              <a:t>Basic </a:t>
            </a:r>
            <a:r>
              <a:rPr lang="en-US" sz="2400" b="1" dirty="0"/>
              <a:t>Skills </a:t>
            </a:r>
            <a:r>
              <a:rPr lang="en-US" sz="2400" b="1" dirty="0" smtClean="0"/>
              <a:t>Programs:</a:t>
            </a:r>
          </a:p>
          <a:p>
            <a:pPr marL="685800" lvl="1"/>
            <a:r>
              <a:rPr lang="en-US" sz="2400" dirty="0" smtClean="0"/>
              <a:t> English</a:t>
            </a:r>
            <a:r>
              <a:rPr lang="en-US" sz="2400" dirty="0"/>
              <a:t>, ESLL and </a:t>
            </a:r>
            <a:r>
              <a:rPr lang="en-US" sz="2400" dirty="0" smtClean="0"/>
              <a:t>Math</a:t>
            </a:r>
          </a:p>
          <a:p>
            <a:r>
              <a:rPr lang="en-US" sz="2400" b="1" dirty="0" smtClean="0"/>
              <a:t>Transfer </a:t>
            </a:r>
            <a:r>
              <a:rPr lang="en-US" sz="2400" b="1" dirty="0"/>
              <a:t>Programs</a:t>
            </a:r>
            <a:r>
              <a:rPr lang="en-US" sz="2400" b="1" dirty="0" smtClean="0"/>
              <a:t>:</a:t>
            </a:r>
            <a:endParaRPr lang="en-US" sz="2400" b="1" dirty="0"/>
          </a:p>
          <a:p>
            <a:pPr marL="685800" lvl="1"/>
            <a:r>
              <a:rPr lang="en-US" sz="2400" dirty="0"/>
              <a:t> </a:t>
            </a:r>
            <a:r>
              <a:rPr lang="en-US" sz="2400" dirty="0" smtClean="0"/>
              <a:t>Provide </a:t>
            </a:r>
            <a:r>
              <a:rPr lang="en-US" sz="2400" dirty="0"/>
              <a:t>students with a pathway to </a:t>
            </a:r>
            <a:r>
              <a:rPr lang="en-US" sz="2400" dirty="0" smtClean="0"/>
              <a:t>a four year degree</a:t>
            </a:r>
          </a:p>
          <a:p>
            <a:pPr marL="685800" lvl="1"/>
            <a:r>
              <a:rPr lang="en-US" sz="2400" dirty="0" smtClean="0"/>
              <a:t>All programs with an Associate Degree for Transfer (ADT)</a:t>
            </a:r>
            <a:endParaRPr lang="en-US" sz="2400" dirty="0"/>
          </a:p>
          <a:p>
            <a:r>
              <a:rPr lang="en-US" sz="2400" b="1" dirty="0" smtClean="0"/>
              <a:t>Workforce </a:t>
            </a:r>
            <a:r>
              <a:rPr lang="en-US" sz="2400" b="1" dirty="0"/>
              <a:t>Programs</a:t>
            </a:r>
            <a:r>
              <a:rPr lang="en-US" sz="2400" b="1" dirty="0" smtClean="0"/>
              <a:t>:</a:t>
            </a:r>
            <a:r>
              <a:rPr lang="en-US" sz="1800" b="1" dirty="0" smtClean="0"/>
              <a:t> </a:t>
            </a:r>
          </a:p>
          <a:p>
            <a:pPr marL="685800" lvl="1"/>
            <a:r>
              <a:rPr lang="en-US" sz="2400" dirty="0" smtClean="0"/>
              <a:t>Provide students with a pathway to a four year degree </a:t>
            </a:r>
          </a:p>
          <a:p>
            <a:pPr marL="400050" lvl="1" indent="0">
              <a:buNone/>
            </a:pPr>
            <a:r>
              <a:rPr lang="en-US" sz="2400" dirty="0"/>
              <a:t>	</a:t>
            </a:r>
            <a:r>
              <a:rPr lang="en-US" sz="2400" dirty="0" smtClean="0"/>
              <a:t>and / or employment directly upon graduation </a:t>
            </a:r>
          </a:p>
          <a:p>
            <a:pPr marL="685800" lvl="1"/>
            <a:r>
              <a:rPr lang="en-US" sz="2400" dirty="0" smtClean="0"/>
              <a:t>All </a:t>
            </a:r>
            <a:r>
              <a:rPr lang="en-US" sz="2400" dirty="0"/>
              <a:t>C</a:t>
            </a:r>
            <a:r>
              <a:rPr lang="en-US" sz="2400" dirty="0" smtClean="0"/>
              <a:t>ertificate programs</a:t>
            </a:r>
            <a:endParaRPr lang="en-US" sz="2400" dirty="0"/>
          </a:p>
          <a:p>
            <a:pPr marL="0" indent="0">
              <a:buNone/>
            </a:pPr>
            <a:endParaRPr lang="en-US" sz="1800" b="1" i="1" dirty="0" smtClean="0"/>
          </a:p>
          <a:p>
            <a:endParaRPr lang="en-US" sz="1800" b="1" i="1" dirty="0"/>
          </a:p>
          <a:p>
            <a:pPr marL="0" indent="0">
              <a:buNone/>
            </a:pPr>
            <a:endParaRPr lang="en-US" sz="1800" b="1" i="1"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14</a:t>
            </a:fld>
            <a:endParaRPr lang="en-US"/>
          </a:p>
        </p:txBody>
      </p:sp>
    </p:spTree>
    <p:extLst>
      <p:ext uri="{BB962C8B-B14F-4D97-AF65-F5344CB8AC3E}">
        <p14:creationId xmlns:p14="http://schemas.microsoft.com/office/powerpoint/2010/main" val="198788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a:bodyPr>
          <a:lstStyle/>
          <a:p>
            <a:r>
              <a:rPr lang="en-US" dirty="0" smtClean="0"/>
              <a:t>Examples From Data Sections</a:t>
            </a:r>
            <a:endParaRPr lang="en-US" dirty="0" smtClean="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15</a:t>
            </a:fld>
            <a:endParaRPr lang="en-US"/>
          </a:p>
        </p:txBody>
      </p:sp>
      <p:sp>
        <p:nvSpPr>
          <p:cNvPr id="3" name="TextBox 2"/>
          <p:cNvSpPr txBox="1"/>
          <p:nvPr/>
        </p:nvSpPr>
        <p:spPr>
          <a:xfrm>
            <a:off x="1143000" y="3429000"/>
            <a:ext cx="7696200" cy="400110"/>
          </a:xfrm>
          <a:prstGeom prst="rect">
            <a:avLst/>
          </a:prstGeom>
          <a:noFill/>
        </p:spPr>
        <p:txBody>
          <a:bodyPr wrap="square" rtlCol="0">
            <a:spAutoFit/>
          </a:bodyPr>
          <a:lstStyle/>
          <a:p>
            <a:r>
              <a:rPr lang="en-US" sz="2000" dirty="0"/>
              <a:t>http://foothill.edu/staff/irs/programplans/programreviewdata.php</a:t>
            </a:r>
          </a:p>
        </p:txBody>
      </p:sp>
    </p:spTree>
    <p:extLst>
      <p:ext uri="{BB962C8B-B14F-4D97-AF65-F5344CB8AC3E}">
        <p14:creationId xmlns:p14="http://schemas.microsoft.com/office/powerpoint/2010/main" val="2331783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16</a:t>
            </a:fld>
            <a:endParaRPr lang="en-US"/>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560666" cy="434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533400" y="228600"/>
            <a:ext cx="6324600" cy="369332"/>
          </a:xfrm>
          <a:prstGeom prst="rect">
            <a:avLst/>
          </a:prstGeom>
          <a:noFill/>
        </p:spPr>
        <p:txBody>
          <a:bodyPr wrap="square" rtlCol="0">
            <a:spAutoFit/>
          </a:bodyPr>
          <a:lstStyle/>
          <a:p>
            <a:r>
              <a:rPr lang="en-US" dirty="0" smtClean="0"/>
              <a:t>Example </a:t>
            </a:r>
            <a:r>
              <a:rPr lang="en-US" dirty="0"/>
              <a:t>from 2013-14 </a:t>
            </a:r>
            <a:r>
              <a:rPr lang="en-US" dirty="0" smtClean="0"/>
              <a:t>- PSME</a:t>
            </a:r>
            <a:r>
              <a:rPr lang="en-US" dirty="0"/>
              <a:t>, Administrative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36" y="1371600"/>
            <a:ext cx="7651794" cy="4386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638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17</a:t>
            </a:fld>
            <a:endParaRPr lang="en-US"/>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560666" cy="434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3400" y="228600"/>
            <a:ext cx="7239000" cy="369332"/>
          </a:xfrm>
          <a:prstGeom prst="rect">
            <a:avLst/>
          </a:prstGeom>
          <a:noFill/>
        </p:spPr>
        <p:txBody>
          <a:bodyPr wrap="square" rtlCol="0">
            <a:spAutoFit/>
          </a:bodyPr>
          <a:lstStyle/>
          <a:p>
            <a:r>
              <a:rPr lang="en-US" dirty="0" smtClean="0"/>
              <a:t>Example from </a:t>
            </a:r>
            <a:r>
              <a:rPr lang="en-US" dirty="0"/>
              <a:t>2013-14  </a:t>
            </a:r>
            <a:r>
              <a:rPr lang="en-US" dirty="0" smtClean="0"/>
              <a:t>- Business </a:t>
            </a:r>
            <a:r>
              <a:rPr lang="en-US" dirty="0"/>
              <a:t>and Social Sciences  </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960" y="1447800"/>
            <a:ext cx="7903130" cy="3338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2909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18</a:t>
            </a:fld>
            <a:endParaRPr lang="en-US"/>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560666" cy="434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33400" y="228600"/>
            <a:ext cx="5105400" cy="369332"/>
          </a:xfrm>
          <a:prstGeom prst="rect">
            <a:avLst/>
          </a:prstGeom>
          <a:noFill/>
        </p:spPr>
        <p:txBody>
          <a:bodyPr wrap="square" rtlCol="0">
            <a:spAutoFit/>
          </a:bodyPr>
          <a:lstStyle/>
          <a:p>
            <a:r>
              <a:rPr lang="en-US" dirty="0" smtClean="0"/>
              <a:t>Example from </a:t>
            </a:r>
            <a:r>
              <a:rPr lang="en-US" dirty="0"/>
              <a:t>2013-14 </a:t>
            </a:r>
            <a:r>
              <a:rPr lang="en-US" dirty="0" smtClean="0"/>
              <a:t> - Kinesiology </a:t>
            </a:r>
            <a:r>
              <a:rPr lang="en-US" dirty="0"/>
              <a:t>and Athletics</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198880"/>
            <a:ext cx="6260558" cy="5149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5136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fontScale="90000"/>
          </a:bodyPr>
          <a:lstStyle/>
          <a:p>
            <a:r>
              <a:rPr lang="en-US" dirty="0" smtClean="0"/>
              <a:t>Example </a:t>
            </a:r>
            <a:r>
              <a:rPr lang="en-US" dirty="0" smtClean="0"/>
              <a:t>Instructional Data Sections</a:t>
            </a:r>
            <a:endParaRPr lang="en-US" dirty="0" smtClean="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19</a:t>
            </a:fld>
            <a:endParaRPr lang="en-US"/>
          </a:p>
        </p:txBody>
      </p:sp>
      <p:sp>
        <p:nvSpPr>
          <p:cNvPr id="3" name="TextBox 2"/>
          <p:cNvSpPr txBox="1"/>
          <p:nvPr/>
        </p:nvSpPr>
        <p:spPr>
          <a:xfrm>
            <a:off x="1143000" y="3429000"/>
            <a:ext cx="7696200" cy="400110"/>
          </a:xfrm>
          <a:prstGeom prst="rect">
            <a:avLst/>
          </a:prstGeom>
          <a:noFill/>
        </p:spPr>
        <p:txBody>
          <a:bodyPr wrap="square" rtlCol="0">
            <a:spAutoFit/>
          </a:bodyPr>
          <a:lstStyle/>
          <a:p>
            <a:r>
              <a:rPr lang="en-US" sz="2000" dirty="0"/>
              <a:t>http://foothill.edu/staff/irs/programplans/programreviewdata.php</a:t>
            </a:r>
          </a:p>
        </p:txBody>
      </p:sp>
    </p:spTree>
    <p:extLst>
      <p:ext uri="{BB962C8B-B14F-4D97-AF65-F5344CB8AC3E}">
        <p14:creationId xmlns:p14="http://schemas.microsoft.com/office/powerpoint/2010/main" val="2869420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Program Review</a:t>
            </a:r>
            <a:endParaRPr lang="en-US" dirty="0"/>
          </a:p>
        </p:txBody>
      </p:sp>
      <p:sp>
        <p:nvSpPr>
          <p:cNvPr id="3" name="Content Placeholder 2"/>
          <p:cNvSpPr>
            <a:spLocks noGrp="1"/>
          </p:cNvSpPr>
          <p:nvPr>
            <p:ph idx="1"/>
          </p:nvPr>
        </p:nvSpPr>
        <p:spPr/>
        <p:txBody>
          <a:bodyPr>
            <a:normAutofit/>
          </a:bodyPr>
          <a:lstStyle/>
          <a:p>
            <a:r>
              <a:rPr lang="en-US" dirty="0" smtClean="0"/>
              <a:t>Annual</a:t>
            </a:r>
          </a:p>
          <a:p>
            <a:pPr lvl="1"/>
            <a:r>
              <a:rPr lang="en-US" dirty="0" smtClean="0"/>
              <a:t>An update to the comprehensive</a:t>
            </a:r>
          </a:p>
          <a:p>
            <a:pPr lvl="1"/>
            <a:r>
              <a:rPr lang="en-US" dirty="0" smtClean="0"/>
              <a:t>Shorter</a:t>
            </a:r>
          </a:p>
          <a:p>
            <a:pPr lvl="1"/>
            <a:r>
              <a:rPr lang="en-US" dirty="0" smtClean="0"/>
              <a:t>Required for resource allocation requests</a:t>
            </a:r>
          </a:p>
          <a:p>
            <a:r>
              <a:rPr lang="en-US" dirty="0" smtClean="0"/>
              <a:t>Comprehensive (emphasized in this training)</a:t>
            </a:r>
          </a:p>
          <a:p>
            <a:pPr lvl="1"/>
            <a:r>
              <a:rPr lang="en-US" dirty="0" smtClean="0"/>
              <a:t>Every 3 years</a:t>
            </a:r>
          </a:p>
          <a:p>
            <a:pPr lvl="1"/>
            <a:r>
              <a:rPr lang="en-US" dirty="0" smtClean="0"/>
              <a:t>Covers multiple aspects of the program</a:t>
            </a:r>
          </a:p>
          <a:p>
            <a:pPr lvl="1"/>
            <a:r>
              <a:rPr lang="en-US" dirty="0" smtClean="0"/>
              <a:t>Required for resource allocation requests</a:t>
            </a:r>
            <a:endParaRPr lang="en-US" dirty="0"/>
          </a:p>
          <a:p>
            <a:endParaRPr lang="en-US"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2</a:t>
            </a:fld>
            <a:endParaRPr lang="en-US"/>
          </a:p>
        </p:txBody>
      </p:sp>
    </p:spTree>
    <p:extLst>
      <p:ext uri="{BB962C8B-B14F-4D97-AF65-F5344CB8AC3E}">
        <p14:creationId xmlns:p14="http://schemas.microsoft.com/office/powerpoint/2010/main" val="249743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75" y="304800"/>
            <a:ext cx="6042226" cy="159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09800"/>
            <a:ext cx="5737576" cy="391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1676400" y="3505200"/>
            <a:ext cx="2944988"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71415" y="4572000"/>
            <a:ext cx="2944988"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773252" y="5410200"/>
            <a:ext cx="2944988"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968177" y="54864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689415" y="5489605"/>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434154" y="5489605"/>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545188" y="3352800"/>
            <a:ext cx="2944988"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616403" y="4187677"/>
            <a:ext cx="2944988"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20000" y="3200400"/>
            <a:ext cx="1371600" cy="1200329"/>
          </a:xfrm>
          <a:prstGeom prst="rect">
            <a:avLst/>
          </a:prstGeom>
          <a:noFill/>
        </p:spPr>
        <p:txBody>
          <a:bodyPr wrap="square" rtlCol="0">
            <a:spAutoFit/>
          </a:bodyPr>
          <a:lstStyle/>
          <a:p>
            <a:r>
              <a:rPr lang="en-US" dirty="0" smtClean="0"/>
              <a:t>‘Load’ for the year is the same as FTEF</a:t>
            </a:r>
            <a:endParaRPr lang="en-US" dirty="0"/>
          </a:p>
        </p:txBody>
      </p:sp>
      <p:sp>
        <p:nvSpPr>
          <p:cNvPr id="15" name="Right Arrow 14"/>
          <p:cNvSpPr/>
          <p:nvPr/>
        </p:nvSpPr>
        <p:spPr>
          <a:xfrm rot="16200000">
            <a:off x="2590799" y="1752600"/>
            <a:ext cx="37737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16200000">
            <a:off x="6288312" y="1792512"/>
            <a:ext cx="37737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19"/>
          <p:cNvSpPr>
            <a:spLocks noGrp="1"/>
          </p:cNvSpPr>
          <p:nvPr>
            <p:ph type="dt" sz="half" idx="10"/>
          </p:nvPr>
        </p:nvSpPr>
        <p:spPr/>
        <p:txBody>
          <a:bodyPr/>
          <a:lstStyle/>
          <a:p>
            <a:r>
              <a:rPr lang="en-US" smtClean="0"/>
              <a:t>11/17/2014</a:t>
            </a:r>
            <a:endParaRPr lang="en-US"/>
          </a:p>
        </p:txBody>
      </p:sp>
      <p:sp>
        <p:nvSpPr>
          <p:cNvPr id="22" name="Footer Placeholder 21"/>
          <p:cNvSpPr>
            <a:spLocks noGrp="1"/>
          </p:cNvSpPr>
          <p:nvPr>
            <p:ph type="ftr" sz="quarter" idx="11"/>
          </p:nvPr>
        </p:nvSpPr>
        <p:spPr/>
        <p:txBody>
          <a:bodyPr/>
          <a:lstStyle/>
          <a:p>
            <a:r>
              <a:rPr lang="en-US" smtClean="0"/>
              <a:t>Program Review Training Fall 204</a:t>
            </a:r>
            <a:endParaRPr lang="en-US"/>
          </a:p>
        </p:txBody>
      </p:sp>
      <p:sp>
        <p:nvSpPr>
          <p:cNvPr id="23" name="Slide Number Placeholder 22"/>
          <p:cNvSpPr>
            <a:spLocks noGrp="1"/>
          </p:cNvSpPr>
          <p:nvPr>
            <p:ph type="sldNum" sz="quarter" idx="12"/>
          </p:nvPr>
        </p:nvSpPr>
        <p:spPr/>
        <p:txBody>
          <a:bodyPr/>
          <a:lstStyle/>
          <a:p>
            <a:fld id="{E64A1F52-78BC-46CD-96D9-FFFA215C5F62}" type="slidenum">
              <a:rPr lang="en-US" smtClean="0"/>
              <a:t>20</a:t>
            </a:fld>
            <a:endParaRPr lang="en-US"/>
          </a:p>
        </p:txBody>
      </p:sp>
      <p:sp>
        <p:nvSpPr>
          <p:cNvPr id="3" name="Oval Callout 2"/>
          <p:cNvSpPr/>
          <p:nvPr/>
        </p:nvSpPr>
        <p:spPr>
          <a:xfrm>
            <a:off x="7086600" y="5463473"/>
            <a:ext cx="1506409" cy="787401"/>
          </a:xfrm>
          <a:prstGeom prst="wedgeEllipseCallout">
            <a:avLst>
              <a:gd name="adj1" fmla="val -60897"/>
              <a:gd name="adj2" fmla="val -5927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Student Services programs can work with IR for tracking data</a:t>
            </a:r>
            <a:endParaRPr lang="en-US" sz="1000" dirty="0">
              <a:solidFill>
                <a:schemeClr val="tx1"/>
              </a:solidFill>
            </a:endParaRPr>
          </a:p>
        </p:txBody>
      </p:sp>
    </p:spTree>
    <p:extLst>
      <p:ext uri="{BB962C8B-B14F-4D97-AF65-F5344CB8AC3E}">
        <p14:creationId xmlns:p14="http://schemas.microsoft.com/office/powerpoint/2010/main" val="1289481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159" y="4187677"/>
            <a:ext cx="6671836" cy="212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6159" y="1552664"/>
            <a:ext cx="6580441"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2682124" y="28956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682124" y="5410200"/>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188169" y="5718205"/>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750" y="304800"/>
            <a:ext cx="867727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368181" y="1088291"/>
            <a:ext cx="3321234" cy="369332"/>
          </a:xfrm>
          <a:prstGeom prst="rect">
            <a:avLst/>
          </a:prstGeom>
          <a:noFill/>
        </p:spPr>
        <p:txBody>
          <a:bodyPr wrap="square" rtlCol="0">
            <a:spAutoFit/>
          </a:bodyPr>
          <a:lstStyle/>
          <a:p>
            <a:r>
              <a:rPr lang="en-US" dirty="0" smtClean="0"/>
              <a:t>Department</a:t>
            </a:r>
            <a:endParaRPr lang="en-US" dirty="0"/>
          </a:p>
        </p:txBody>
      </p:sp>
      <p:sp>
        <p:nvSpPr>
          <p:cNvPr id="21" name="TextBox 20"/>
          <p:cNvSpPr txBox="1"/>
          <p:nvPr/>
        </p:nvSpPr>
        <p:spPr>
          <a:xfrm>
            <a:off x="403076" y="3924300"/>
            <a:ext cx="1197417" cy="369332"/>
          </a:xfrm>
          <a:prstGeom prst="rect">
            <a:avLst/>
          </a:prstGeom>
          <a:noFill/>
        </p:spPr>
        <p:txBody>
          <a:bodyPr wrap="square" rtlCol="0">
            <a:spAutoFit/>
          </a:bodyPr>
          <a:lstStyle/>
          <a:p>
            <a:r>
              <a:rPr lang="en-US" dirty="0" smtClean="0"/>
              <a:t>College</a:t>
            </a:r>
            <a:endParaRPr lang="en-US" dirty="0"/>
          </a:p>
        </p:txBody>
      </p:sp>
      <p:sp>
        <p:nvSpPr>
          <p:cNvPr id="5" name="Right Bracket 4"/>
          <p:cNvSpPr/>
          <p:nvPr/>
        </p:nvSpPr>
        <p:spPr>
          <a:xfrm>
            <a:off x="2973704" y="3009900"/>
            <a:ext cx="226696" cy="25146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4120640" y="3200044"/>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Bracket 25"/>
          <p:cNvSpPr/>
          <p:nvPr/>
        </p:nvSpPr>
        <p:spPr>
          <a:xfrm>
            <a:off x="4306092" y="3307579"/>
            <a:ext cx="226696" cy="25146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Date Placeholder 6"/>
          <p:cNvSpPr>
            <a:spLocks noGrp="1"/>
          </p:cNvSpPr>
          <p:nvPr>
            <p:ph type="dt" sz="half" idx="10"/>
          </p:nvPr>
        </p:nvSpPr>
        <p:spPr/>
        <p:txBody>
          <a:bodyPr/>
          <a:lstStyle/>
          <a:p>
            <a:r>
              <a:rPr lang="en-US" smtClean="0"/>
              <a:t>11/17/2014</a:t>
            </a:r>
            <a:endParaRPr lang="en-US"/>
          </a:p>
        </p:txBody>
      </p:sp>
      <p:sp>
        <p:nvSpPr>
          <p:cNvPr id="10" name="Footer Placeholder 9"/>
          <p:cNvSpPr>
            <a:spLocks noGrp="1"/>
          </p:cNvSpPr>
          <p:nvPr>
            <p:ph type="ftr" sz="quarter" idx="11"/>
          </p:nvPr>
        </p:nvSpPr>
        <p:spPr/>
        <p:txBody>
          <a:bodyPr/>
          <a:lstStyle/>
          <a:p>
            <a:r>
              <a:rPr lang="en-US" smtClean="0"/>
              <a:t>Program Review Training Fall 204</a:t>
            </a:r>
            <a:endParaRPr lang="en-US"/>
          </a:p>
        </p:txBody>
      </p:sp>
      <p:sp>
        <p:nvSpPr>
          <p:cNvPr id="12" name="Slide Number Placeholder 11"/>
          <p:cNvSpPr>
            <a:spLocks noGrp="1"/>
          </p:cNvSpPr>
          <p:nvPr>
            <p:ph type="sldNum" sz="quarter" idx="12"/>
          </p:nvPr>
        </p:nvSpPr>
        <p:spPr/>
        <p:txBody>
          <a:bodyPr/>
          <a:lstStyle/>
          <a:p>
            <a:fld id="{E64A1F52-78BC-46CD-96D9-FFFA215C5F62}" type="slidenum">
              <a:rPr lang="en-US" smtClean="0"/>
              <a:t>21</a:t>
            </a:fld>
            <a:endParaRPr lang="en-US"/>
          </a:p>
        </p:txBody>
      </p:sp>
    </p:spTree>
    <p:extLst>
      <p:ext uri="{BB962C8B-B14F-4D97-AF65-F5344CB8AC3E}">
        <p14:creationId xmlns:p14="http://schemas.microsoft.com/office/powerpoint/2010/main" val="183455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66" y="2666976"/>
            <a:ext cx="3605026" cy="3676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2113134" y="3753829"/>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057400" y="4876800"/>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869" y="4838700"/>
            <a:ext cx="3427313"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303566"/>
            <a:ext cx="5509089"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Oval 16"/>
          <p:cNvSpPr/>
          <p:nvPr/>
        </p:nvSpPr>
        <p:spPr>
          <a:xfrm>
            <a:off x="5715000" y="5593579"/>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Bracket 4"/>
          <p:cNvSpPr/>
          <p:nvPr/>
        </p:nvSpPr>
        <p:spPr>
          <a:xfrm>
            <a:off x="2403050" y="3830518"/>
            <a:ext cx="226696" cy="112297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2113134" y="335458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Bracket 25"/>
          <p:cNvSpPr/>
          <p:nvPr/>
        </p:nvSpPr>
        <p:spPr>
          <a:xfrm>
            <a:off x="4306092" y="3307579"/>
            <a:ext cx="226696" cy="25146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22</a:t>
            </a:fld>
            <a:endParaRPr lang="en-US"/>
          </a:p>
        </p:txBody>
      </p:sp>
      <p:sp>
        <p:nvSpPr>
          <p:cNvPr id="6" name="Rectangle 5"/>
          <p:cNvSpPr/>
          <p:nvPr/>
        </p:nvSpPr>
        <p:spPr>
          <a:xfrm>
            <a:off x="838200" y="211128"/>
            <a:ext cx="7467599" cy="1200329"/>
          </a:xfrm>
          <a:prstGeom prst="rect">
            <a:avLst/>
          </a:prstGeom>
        </p:spPr>
        <p:txBody>
          <a:bodyPr wrap="square">
            <a:spAutoFit/>
          </a:bodyPr>
          <a:lstStyle/>
          <a:p>
            <a:r>
              <a:rPr lang="en-US" b="1" dirty="0"/>
              <a:t>a. Institutional Standard for Course Completion Rate: 55% </a:t>
            </a:r>
            <a:endParaRPr lang="en-US" dirty="0"/>
          </a:p>
          <a:p>
            <a:r>
              <a:rPr lang="en-US" dirty="0"/>
              <a:t>Please comment on your program’s course success data, including any differences in completion rates by student demographics as well as efforts to address these differences. </a:t>
            </a:r>
          </a:p>
        </p:txBody>
      </p:sp>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2480" y="3344254"/>
            <a:ext cx="3351151"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Oval 21"/>
          <p:cNvSpPr/>
          <p:nvPr/>
        </p:nvSpPr>
        <p:spPr>
          <a:xfrm>
            <a:off x="5715000" y="58674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6641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ket 4"/>
          <p:cNvSpPr/>
          <p:nvPr/>
        </p:nvSpPr>
        <p:spPr>
          <a:xfrm>
            <a:off x="2372801" y="3809866"/>
            <a:ext cx="226696" cy="112297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6705" y="1469407"/>
            <a:ext cx="3658339" cy="4498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4668666" y="2039951"/>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68666" y="2686282"/>
            <a:ext cx="29158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724400" y="1676400"/>
            <a:ext cx="235846"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4" name="Slide Number Placeholder 3"/>
          <p:cNvSpPr>
            <a:spLocks noGrp="1"/>
          </p:cNvSpPr>
          <p:nvPr>
            <p:ph type="sldNum" sz="quarter" idx="12"/>
          </p:nvPr>
        </p:nvSpPr>
        <p:spPr/>
        <p:txBody>
          <a:bodyPr/>
          <a:lstStyle/>
          <a:p>
            <a:fld id="{E64A1F52-78BC-46CD-96D9-FFFA215C5F62}" type="slidenum">
              <a:rPr lang="en-US" smtClean="0"/>
              <a:t>23</a:t>
            </a:fld>
            <a:endParaRPr lang="en-US"/>
          </a:p>
        </p:txBody>
      </p:sp>
      <p:sp>
        <p:nvSpPr>
          <p:cNvPr id="6" name="Rectangle 5"/>
          <p:cNvSpPr/>
          <p:nvPr/>
        </p:nvSpPr>
        <p:spPr>
          <a:xfrm>
            <a:off x="838200" y="211128"/>
            <a:ext cx="7467599" cy="1200329"/>
          </a:xfrm>
          <a:prstGeom prst="rect">
            <a:avLst/>
          </a:prstGeom>
        </p:spPr>
        <p:txBody>
          <a:bodyPr wrap="square">
            <a:spAutoFit/>
          </a:bodyPr>
          <a:lstStyle/>
          <a:p>
            <a:pPr lvl="0"/>
            <a:r>
              <a:rPr lang="en-US" b="1" dirty="0"/>
              <a:t>Course Offerings:</a:t>
            </a:r>
            <a:r>
              <a:rPr lang="en-US" dirty="0"/>
              <a:t> Review the enrollment trends by course and consider the frequency, variety, demand, pre-requisites, etc. If there are particular courses that are not getting sufficient enrollment or are regularly cancelled due to low enrollment, please discuss how your program is addressing this issue. </a:t>
            </a:r>
          </a:p>
        </p:txBody>
      </p:sp>
      <p:sp>
        <p:nvSpPr>
          <p:cNvPr id="18" name="TextBox 17"/>
          <p:cNvSpPr txBox="1"/>
          <p:nvPr/>
        </p:nvSpPr>
        <p:spPr>
          <a:xfrm>
            <a:off x="5677256" y="2154251"/>
            <a:ext cx="2704744" cy="2862322"/>
          </a:xfrm>
          <a:prstGeom prst="rect">
            <a:avLst/>
          </a:prstGeom>
          <a:noFill/>
        </p:spPr>
        <p:txBody>
          <a:bodyPr wrap="square" rtlCol="0">
            <a:spAutoFit/>
          </a:bodyPr>
          <a:lstStyle/>
          <a:p>
            <a:r>
              <a:rPr lang="en-US" sz="3600" dirty="0" smtClean="0"/>
              <a:t>Consider  On-line course trends as well</a:t>
            </a:r>
            <a:endParaRPr lang="en-US" sz="3600" dirty="0"/>
          </a:p>
        </p:txBody>
      </p:sp>
    </p:spTree>
    <p:extLst>
      <p:ext uri="{BB962C8B-B14F-4D97-AF65-F5344CB8AC3E}">
        <p14:creationId xmlns:p14="http://schemas.microsoft.com/office/powerpoint/2010/main" val="743441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11/17/2014</a:t>
            </a:r>
            <a:endParaRPr lang="en-US"/>
          </a:p>
        </p:txBody>
      </p:sp>
      <p:sp>
        <p:nvSpPr>
          <p:cNvPr id="3" name="Footer Placeholder 2"/>
          <p:cNvSpPr>
            <a:spLocks noGrp="1"/>
          </p:cNvSpPr>
          <p:nvPr>
            <p:ph type="ftr" sz="quarter" idx="11"/>
          </p:nvPr>
        </p:nvSpPr>
        <p:spPr/>
        <p:txBody>
          <a:bodyPr/>
          <a:lstStyle/>
          <a:p>
            <a:r>
              <a:rPr lang="en-US" smtClean="0"/>
              <a:t>Program Review Training Fall 204</a:t>
            </a:r>
            <a:endParaRPr lang="en-US"/>
          </a:p>
        </p:txBody>
      </p:sp>
      <p:sp>
        <p:nvSpPr>
          <p:cNvPr id="6" name="Rectangle 5"/>
          <p:cNvSpPr/>
          <p:nvPr/>
        </p:nvSpPr>
        <p:spPr>
          <a:xfrm>
            <a:off x="838200" y="304800"/>
            <a:ext cx="7467599" cy="1754326"/>
          </a:xfrm>
          <a:prstGeom prst="rect">
            <a:avLst/>
          </a:prstGeom>
        </p:spPr>
        <p:txBody>
          <a:bodyPr wrap="square">
            <a:spAutoFit/>
          </a:bodyPr>
          <a:lstStyle/>
          <a:p>
            <a:r>
              <a:rPr lang="en-US" altLang="ja-JP" b="1" dirty="0"/>
              <a:t>Workforce</a:t>
            </a:r>
            <a:r>
              <a:rPr lang="ja-JP" altLang="en-US" b="1" dirty="0"/>
              <a:t> </a:t>
            </a:r>
            <a:r>
              <a:rPr lang="en-US" altLang="ja-JP" b="1" dirty="0"/>
              <a:t>Programs</a:t>
            </a:r>
            <a:r>
              <a:rPr lang="en-US" altLang="ja-JP" dirty="0"/>
              <a:t>:</a:t>
            </a:r>
            <a:r>
              <a:rPr lang="ja-JP" altLang="en-US" dirty="0"/>
              <a:t> </a:t>
            </a:r>
            <a:r>
              <a:rPr lang="en-US" altLang="ja-JP" dirty="0"/>
              <a:t>For more information about the Core Mission of Workforce, see the Workforce</a:t>
            </a:r>
            <a:r>
              <a:rPr lang="ja-JP" altLang="en-US" dirty="0"/>
              <a:t> </a:t>
            </a:r>
            <a:r>
              <a:rPr lang="en-US" altLang="ja-JP" dirty="0"/>
              <a:t>Workgroup website: </a:t>
            </a:r>
            <a:r>
              <a:rPr lang="en-US" altLang="ja-JP" u="sng" dirty="0">
                <a:solidFill>
                  <a:srgbClr val="0000FF"/>
                </a:solidFill>
                <a:hlinkClick r:id="rId2"/>
              </a:rPr>
              <a:t>http://www.foothill.edu/president/workforce.php</a:t>
            </a:r>
            <a:endParaRPr lang="ja-JP" altLang="en-US" u="sng" dirty="0">
              <a:solidFill>
                <a:srgbClr val="0000FF"/>
              </a:solidFill>
              <a:hlinkClick r:id="rId2"/>
            </a:endParaRPr>
          </a:p>
          <a:p>
            <a:endParaRPr lang="ja-JP" altLang="en-US" dirty="0"/>
          </a:p>
          <a:p>
            <a:r>
              <a:rPr lang="en-US" altLang="ja-JP" b="1" dirty="0"/>
              <a:t>Discuss how</a:t>
            </a:r>
            <a:r>
              <a:rPr lang="ja-JP" altLang="en-US" b="1" dirty="0"/>
              <a:t> </a:t>
            </a:r>
            <a:r>
              <a:rPr lang="en-US" altLang="ja-JP" b="1" dirty="0"/>
              <a:t>this program continues</a:t>
            </a:r>
            <a:r>
              <a:rPr lang="ja-JP" altLang="en-US" b="1" dirty="0"/>
              <a:t> </a:t>
            </a:r>
            <a:r>
              <a:rPr lang="en-US" altLang="ja-JP" b="1" dirty="0"/>
              <a:t>to meet a documented labor market demand?</a:t>
            </a:r>
            <a:r>
              <a:rPr lang="ja-JP" altLang="en-US" b="1" dirty="0"/>
              <a:t> </a:t>
            </a:r>
          </a:p>
        </p:txBody>
      </p:sp>
      <p:sp>
        <p:nvSpPr>
          <p:cNvPr id="4" name="Slide Number Placeholder 3"/>
          <p:cNvSpPr>
            <a:spLocks noGrp="1"/>
          </p:cNvSpPr>
          <p:nvPr>
            <p:ph type="sldNum" sz="quarter" idx="12"/>
          </p:nvPr>
        </p:nvSpPr>
        <p:spPr/>
        <p:txBody>
          <a:bodyPr/>
          <a:lstStyle/>
          <a:p>
            <a:fld id="{E64A1F52-78BC-46CD-96D9-FFFA215C5F62}" type="slidenum">
              <a:rPr lang="en-US" smtClean="0"/>
              <a:t>24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048444"/>
            <a:ext cx="7534275"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5562600"/>
            <a:ext cx="51339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420454"/>
            <a:ext cx="749617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3313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Rubric</a:t>
            </a:r>
          </a:p>
        </p:txBody>
      </p:sp>
      <p:sp>
        <p:nvSpPr>
          <p:cNvPr id="3" name="Content Placeholder 2"/>
          <p:cNvSpPr>
            <a:spLocks noGrp="1"/>
          </p:cNvSpPr>
          <p:nvPr>
            <p:ph idx="1"/>
          </p:nvPr>
        </p:nvSpPr>
        <p:spPr>
          <a:xfrm>
            <a:off x="457200" y="1371600"/>
            <a:ext cx="8229600" cy="4754563"/>
          </a:xfrm>
        </p:spPr>
        <p:txBody>
          <a:bodyPr>
            <a:noAutofit/>
          </a:bodyPr>
          <a:lstStyle/>
          <a:p>
            <a:pPr marL="0" indent="0">
              <a:buNone/>
            </a:pPr>
            <a:r>
              <a:rPr lang="en-US" sz="1400" b="0" i="0" u="none" strike="noStrike" baseline="0" dirty="0" smtClean="0">
                <a:latin typeface="Calisto MT"/>
              </a:rPr>
              <a:t>Each of the critical sections (</a:t>
            </a:r>
            <a:r>
              <a:rPr lang="en-US" sz="1400" b="0" i="0" u="sng" strike="noStrike" baseline="0" dirty="0" smtClean="0">
                <a:latin typeface="Calisto MT"/>
              </a:rPr>
              <a:t>Trend Analysis, Equity, Institutional Standards, Core Missions, Outcomes Assessment, Outcomes Reflection, and Program Goals</a:t>
            </a:r>
            <a:r>
              <a:rPr lang="en-US" sz="1400" b="0" i="0" u="none" strike="noStrike" baseline="0" dirty="0" smtClean="0">
                <a:latin typeface="Calisto MT"/>
              </a:rPr>
              <a:t>) will be analyzed and evaluated based on the following criteria.</a:t>
            </a:r>
          </a:p>
          <a:p>
            <a:pPr marL="0" indent="0">
              <a:buNone/>
            </a:pPr>
            <a:endParaRPr lang="en-US" sz="1400" b="0" i="0" u="none" strike="noStrike" baseline="0" dirty="0" smtClean="0">
              <a:latin typeface="Calisto MT"/>
            </a:endParaRPr>
          </a:p>
          <a:p>
            <a:endParaRPr lang="en-US" sz="1400" b="0" i="0" u="none" strike="noStrike" baseline="0" dirty="0" smtClean="0">
              <a:latin typeface="Calisto MT"/>
            </a:endParaRPr>
          </a:p>
          <a:p>
            <a:pPr>
              <a:buFont typeface="Calisto MT"/>
              <a:buChar char="A"/>
            </a:pPr>
            <a:endParaRPr lang="en-US" sz="1400" b="0" i="0" u="none" strike="noStrike" baseline="0" dirty="0" smtClean="0">
              <a:latin typeface="Calisto MT"/>
            </a:endParaRPr>
          </a:p>
          <a:p>
            <a:pPr>
              <a:buFont typeface="Calisto MT"/>
              <a:buChar char="A"/>
            </a:pPr>
            <a:r>
              <a:rPr lang="en-US" sz="1400" b="0" i="0" u="none" strike="noStrike" baseline="0" dirty="0" smtClean="0">
                <a:latin typeface="Calisto MT"/>
              </a:rPr>
              <a:t>Green:    </a:t>
            </a:r>
          </a:p>
          <a:p>
            <a:pPr marL="800100" lvl="1" indent="-342900">
              <a:buFont typeface="+mj-lt"/>
              <a:buAutoNum type="alphaLcPeriod"/>
            </a:pPr>
            <a:r>
              <a:rPr lang="en-US" sz="1400" b="0" i="0" u="none" strike="noStrike" baseline="0" dirty="0" smtClean="0">
                <a:latin typeface="Calisto MT"/>
              </a:rPr>
              <a:t>Response is clear and addresses the question, AND</a:t>
            </a:r>
          </a:p>
          <a:p>
            <a:pPr marL="800100" lvl="1" indent="-342900">
              <a:buFont typeface="+mj-lt"/>
              <a:buAutoNum type="alphaLcPeriod"/>
            </a:pPr>
            <a:r>
              <a:rPr lang="en-US" sz="1400" b="0" i="0" u="none" strike="noStrike" baseline="0" dirty="0" smtClean="0">
                <a:latin typeface="Calisto MT"/>
              </a:rPr>
              <a:t>Results document </a:t>
            </a:r>
            <a:r>
              <a:rPr lang="en-US" sz="1400" b="0" i="0" u="sng" strike="noStrike" baseline="0" dirty="0" smtClean="0">
                <a:latin typeface="Calisto MT"/>
              </a:rPr>
              <a:t>improvements</a:t>
            </a:r>
            <a:r>
              <a:rPr lang="en-US" sz="1400" b="0" i="0" u="none" strike="noStrike" baseline="0" dirty="0" smtClean="0">
                <a:latin typeface="Calisto MT"/>
              </a:rPr>
              <a:t> in program practices, AND</a:t>
            </a:r>
          </a:p>
          <a:p>
            <a:pPr marL="800100" lvl="1" indent="-342900">
              <a:buFont typeface="+mj-lt"/>
              <a:buAutoNum type="alphaLcPeriod"/>
            </a:pPr>
            <a:r>
              <a:rPr lang="en-US" sz="1400" b="0" i="0" u="none" strike="noStrike" baseline="0" dirty="0" smtClean="0">
                <a:latin typeface="Calisto MT"/>
              </a:rPr>
              <a:t>Any trends in the data are steady or increasing.</a:t>
            </a:r>
          </a:p>
          <a:p>
            <a:pPr>
              <a:buFont typeface="Calisto MT"/>
              <a:buChar char="B"/>
            </a:pPr>
            <a:r>
              <a:rPr lang="en-US" sz="1400" b="0" i="0" u="none" strike="noStrike" baseline="0" dirty="0" smtClean="0">
                <a:latin typeface="Calisto MT"/>
              </a:rPr>
              <a:t>Yellow:   </a:t>
            </a:r>
          </a:p>
          <a:p>
            <a:pPr marL="800100" lvl="1" indent="-342900">
              <a:buFont typeface="+mj-lt"/>
              <a:buAutoNum type="alphaLcPeriod"/>
            </a:pPr>
            <a:r>
              <a:rPr lang="en-US" sz="1400" b="0" i="0" u="none" strike="noStrike" baseline="0" dirty="0" smtClean="0">
                <a:latin typeface="Calisto MT"/>
              </a:rPr>
              <a:t>Response is incomplete or unclear. OR</a:t>
            </a:r>
          </a:p>
          <a:p>
            <a:pPr marL="800100" lvl="1" indent="-342900">
              <a:buFont typeface="+mj-lt"/>
              <a:buAutoNum type="alphaLcPeriod"/>
            </a:pPr>
            <a:r>
              <a:rPr lang="en-US" sz="1400" b="0" i="0" u="none" strike="noStrike" baseline="0" dirty="0" smtClean="0">
                <a:latin typeface="Calisto MT"/>
              </a:rPr>
              <a:t>Issues are identified along with ideas for improvement. OR  </a:t>
            </a:r>
          </a:p>
          <a:p>
            <a:pPr marL="800100" lvl="1" indent="-342900">
              <a:buFont typeface="+mj-lt"/>
              <a:buAutoNum type="alphaLcPeriod"/>
            </a:pPr>
            <a:r>
              <a:rPr lang="en-US" sz="1400" b="0" i="0" u="none" strike="noStrike" baseline="0" dirty="0" smtClean="0">
                <a:latin typeface="Calisto MT"/>
              </a:rPr>
              <a:t>Trends show a decline. </a:t>
            </a:r>
          </a:p>
          <a:p>
            <a:pPr>
              <a:buFont typeface="Calisto MT"/>
              <a:buChar char="C"/>
            </a:pPr>
            <a:r>
              <a:rPr lang="en-US" sz="1400" b="0" i="0" u="none" strike="noStrike" baseline="0" dirty="0" smtClean="0">
                <a:latin typeface="Calisto MT"/>
              </a:rPr>
              <a:t>Red:       </a:t>
            </a:r>
          </a:p>
          <a:p>
            <a:pPr marL="800100" lvl="1" indent="-342900">
              <a:buFont typeface="+mj-lt"/>
              <a:buAutoNum type="alphaLcPeriod"/>
            </a:pPr>
            <a:r>
              <a:rPr lang="en-US" sz="1400" b="0" i="0" u="none" strike="noStrike" baseline="0" dirty="0" smtClean="0">
                <a:latin typeface="Calisto MT"/>
              </a:rPr>
              <a:t>Response is missing. OR</a:t>
            </a:r>
          </a:p>
          <a:p>
            <a:pPr marL="800100" lvl="1" indent="-342900">
              <a:buFont typeface="+mj-lt"/>
              <a:buAutoNum type="alphaLcPeriod"/>
            </a:pPr>
            <a:r>
              <a:rPr lang="en-US" sz="1400" b="0" i="0" u="none" strike="noStrike" baseline="0" dirty="0" smtClean="0">
                <a:latin typeface="Calisto MT"/>
              </a:rPr>
              <a:t>Response identifies issues but does not demonstrate a viable plan for improvement.  OR</a:t>
            </a:r>
          </a:p>
          <a:p>
            <a:pPr marL="800100" lvl="1" indent="-342900">
              <a:buFont typeface="+mj-lt"/>
              <a:buAutoNum type="alphaLcPeriod"/>
            </a:pPr>
            <a:r>
              <a:rPr lang="en-US" sz="1400" b="0" i="0" u="none" strike="noStrike" baseline="0" dirty="0" smtClean="0">
                <a:latin typeface="Calisto MT"/>
              </a:rPr>
              <a:t>Trends show an abrupt change or persistent decline.</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25</a:t>
            </a:fld>
            <a:endParaRPr lang="en-US"/>
          </a:p>
        </p:txBody>
      </p:sp>
      <p:sp>
        <p:nvSpPr>
          <p:cNvPr id="9" name="Rounded Rectangular Callout 8"/>
          <p:cNvSpPr/>
          <p:nvPr/>
        </p:nvSpPr>
        <p:spPr>
          <a:xfrm>
            <a:off x="2057400" y="1981200"/>
            <a:ext cx="2410078" cy="838200"/>
          </a:xfrm>
          <a:prstGeom prst="wedgeRoundRectCallout">
            <a:avLst>
              <a:gd name="adj1" fmla="val -66160"/>
              <a:gd name="adj2" fmla="val -218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u="sng" dirty="0" smtClean="0">
                <a:solidFill>
                  <a:schemeClr val="tx1"/>
                </a:solidFill>
              </a:rPr>
              <a:t>Purpose</a:t>
            </a:r>
          </a:p>
          <a:p>
            <a:pPr algn="ctr"/>
            <a:r>
              <a:rPr lang="en-US" sz="1200" dirty="0" smtClean="0">
                <a:solidFill>
                  <a:schemeClr val="tx1"/>
                </a:solidFill>
              </a:rPr>
              <a:t>--Provide feedback to all programs</a:t>
            </a:r>
          </a:p>
          <a:p>
            <a:pPr algn="ctr"/>
            <a:r>
              <a:rPr lang="en-US" sz="1200" dirty="0" smtClean="0">
                <a:solidFill>
                  <a:schemeClr val="tx1"/>
                </a:solidFill>
              </a:rPr>
              <a:t>--Identify programs with potential viability problems</a:t>
            </a:r>
            <a:endParaRPr lang="en-US" sz="1200" dirty="0">
              <a:solidFill>
                <a:schemeClr val="tx1"/>
              </a:solidFill>
            </a:endParaRPr>
          </a:p>
        </p:txBody>
      </p:sp>
      <p:sp>
        <p:nvSpPr>
          <p:cNvPr id="7" name="TextBox 6"/>
          <p:cNvSpPr txBox="1"/>
          <p:nvPr/>
        </p:nvSpPr>
        <p:spPr>
          <a:xfrm>
            <a:off x="5105400" y="1905000"/>
            <a:ext cx="3276600" cy="1138773"/>
          </a:xfrm>
          <a:prstGeom prst="rect">
            <a:avLst/>
          </a:prstGeom>
          <a:noFill/>
          <a:ln>
            <a:solidFill>
              <a:srgbClr val="C00000"/>
            </a:solidFill>
          </a:ln>
        </p:spPr>
        <p:txBody>
          <a:bodyPr wrap="square" rtlCol="0">
            <a:spAutoFit/>
          </a:bodyPr>
          <a:lstStyle/>
          <a:p>
            <a:r>
              <a:rPr lang="en-US" sz="1200" dirty="0" smtClean="0"/>
              <a:t>“Improvement”</a:t>
            </a:r>
          </a:p>
          <a:p>
            <a:r>
              <a:rPr lang="en-US" sz="1200" dirty="0" smtClean="0"/>
              <a:t>*  the </a:t>
            </a:r>
            <a:r>
              <a:rPr lang="en-US" sz="1200" dirty="0"/>
              <a:t>act or process of making something better</a:t>
            </a:r>
          </a:p>
          <a:p>
            <a:r>
              <a:rPr lang="en-US" sz="1200" dirty="0" smtClean="0"/>
              <a:t>*  a  the </a:t>
            </a:r>
            <a:r>
              <a:rPr lang="en-US" sz="1200" dirty="0"/>
              <a:t>quality of being better than before</a:t>
            </a:r>
          </a:p>
          <a:p>
            <a:r>
              <a:rPr lang="en-US" sz="1200" dirty="0" smtClean="0"/>
              <a:t>    b  an </a:t>
            </a:r>
            <a:r>
              <a:rPr lang="en-US" sz="1200" dirty="0"/>
              <a:t>addition or change that makes </a:t>
            </a:r>
            <a:r>
              <a:rPr lang="en-US" sz="1200" dirty="0" smtClean="0"/>
              <a:t>something</a:t>
            </a:r>
          </a:p>
          <a:p>
            <a:r>
              <a:rPr lang="en-US" sz="1200" dirty="0"/>
              <a:t> </a:t>
            </a:r>
            <a:r>
              <a:rPr lang="en-US" sz="1200" dirty="0" smtClean="0"/>
              <a:t>       </a:t>
            </a:r>
            <a:r>
              <a:rPr lang="en-US" sz="1200" dirty="0"/>
              <a:t>better or more </a:t>
            </a:r>
            <a:r>
              <a:rPr lang="en-US" sz="1200" dirty="0" smtClean="0"/>
              <a:t>valuable</a:t>
            </a:r>
          </a:p>
          <a:p>
            <a:r>
              <a:rPr lang="en-US" sz="800" dirty="0"/>
              <a:t>http://www.learnersdictionary.com/definition/improvement</a:t>
            </a:r>
          </a:p>
        </p:txBody>
      </p:sp>
      <p:cxnSp>
        <p:nvCxnSpPr>
          <p:cNvPr id="10" name="Straight Arrow Connector 9"/>
          <p:cNvCxnSpPr/>
          <p:nvPr/>
        </p:nvCxnSpPr>
        <p:spPr>
          <a:xfrm flipV="1">
            <a:off x="3352800" y="2057400"/>
            <a:ext cx="1752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933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Rubric (Cont.)</a:t>
            </a:r>
          </a:p>
        </p:txBody>
      </p:sp>
      <p:sp>
        <p:nvSpPr>
          <p:cNvPr id="3" name="Content Placeholder 2"/>
          <p:cNvSpPr>
            <a:spLocks noGrp="1"/>
          </p:cNvSpPr>
          <p:nvPr>
            <p:ph idx="1"/>
          </p:nvPr>
        </p:nvSpPr>
        <p:spPr/>
        <p:txBody>
          <a:bodyPr>
            <a:noAutofit/>
          </a:bodyPr>
          <a:lstStyle/>
          <a:p>
            <a:pPr marL="0" indent="0">
              <a:buNone/>
            </a:pPr>
            <a:r>
              <a:rPr lang="en-US" sz="2000" u="sng" dirty="0"/>
              <a:t>Overall Rating (from the Program Review Committee </a:t>
            </a:r>
            <a:r>
              <a:rPr lang="en-US" sz="2000" u="sng" dirty="0" smtClean="0"/>
              <a:t>Charter)</a:t>
            </a:r>
            <a:endParaRPr lang="en-US" sz="2000" dirty="0" smtClean="0"/>
          </a:p>
          <a:p>
            <a:pPr marL="0" indent="0">
              <a:buNone/>
            </a:pPr>
            <a:endParaRPr lang="en-US" sz="2000" dirty="0"/>
          </a:p>
          <a:p>
            <a:pPr>
              <a:buFont typeface="Wingdings" panose="05000000000000000000" pitchFamily="2" charset="2"/>
              <a:buChar char="§"/>
            </a:pPr>
            <a:r>
              <a:rPr lang="en-US" sz="2000" dirty="0" smtClean="0"/>
              <a:t>Green </a:t>
            </a:r>
            <a:r>
              <a:rPr lang="en-US" sz="2000" dirty="0"/>
              <a:t>signifies the program is recommended to continue in the regular program review cycle.</a:t>
            </a:r>
          </a:p>
          <a:p>
            <a:pPr marL="0" indent="0">
              <a:buNone/>
            </a:pPr>
            <a:endParaRPr lang="en-US" sz="2000" dirty="0"/>
          </a:p>
          <a:p>
            <a:pPr>
              <a:buFont typeface="Wingdings" panose="05000000000000000000" pitchFamily="2" charset="2"/>
              <a:buChar char="§"/>
            </a:pPr>
            <a:r>
              <a:rPr lang="en-US" sz="2000" dirty="0" smtClean="0"/>
              <a:t>Yellow </a:t>
            </a:r>
            <a:r>
              <a:rPr lang="en-US" sz="2000" dirty="0"/>
              <a:t>signifies that trend analysis indicates the program is not meeting targets and/or indicators identified within the program review document, or that the program review document is incomplete. </a:t>
            </a:r>
            <a:endParaRPr lang="en-US" sz="2000" dirty="0" smtClean="0"/>
          </a:p>
          <a:p>
            <a:pPr marL="0" indent="0">
              <a:buNone/>
            </a:pPr>
            <a:r>
              <a:rPr lang="en-US" sz="2000" dirty="0"/>
              <a:t> </a:t>
            </a:r>
          </a:p>
          <a:p>
            <a:pPr>
              <a:buFont typeface="Wingdings" panose="05000000000000000000" pitchFamily="2" charset="2"/>
              <a:buChar char="§"/>
            </a:pPr>
            <a:r>
              <a:rPr lang="en-US" sz="2000" dirty="0" smtClean="0"/>
              <a:t>Red </a:t>
            </a:r>
            <a:r>
              <a:rPr lang="en-US" sz="2000" dirty="0"/>
              <a:t>signifies that trend analysis indicates a notable and persistent decline in viability, an abrupt change to one or more of the targets and/or indicators, or that a program previously categorized as yellow has not successfully implemented its remediation plan. </a:t>
            </a:r>
          </a:p>
          <a:p>
            <a:pPr marL="0" indent="0">
              <a:buNone/>
            </a:pPr>
            <a:endParaRPr lang="en-US" sz="1400" b="0" i="0" u="none" strike="noStrike" baseline="0" dirty="0" smtClean="0">
              <a:latin typeface="Calisto MT"/>
            </a:endParaRP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26</a:t>
            </a:fld>
            <a:endParaRPr lang="en-US"/>
          </a:p>
        </p:txBody>
      </p:sp>
    </p:spTree>
    <p:extLst>
      <p:ext uri="{BB962C8B-B14F-4D97-AF65-F5344CB8AC3E}">
        <p14:creationId xmlns:p14="http://schemas.microsoft.com/office/powerpoint/2010/main" val="3860207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PRC Recommendations</a:t>
            </a:r>
          </a:p>
        </p:txBody>
      </p:sp>
      <p:sp>
        <p:nvSpPr>
          <p:cNvPr id="3" name="Content Placeholder 2"/>
          <p:cNvSpPr>
            <a:spLocks noGrp="1"/>
          </p:cNvSpPr>
          <p:nvPr>
            <p:ph idx="1"/>
          </p:nvPr>
        </p:nvSpPr>
        <p:spPr>
          <a:xfrm>
            <a:off x="457200" y="1371600"/>
            <a:ext cx="8229600" cy="4754563"/>
          </a:xfrm>
        </p:spPr>
        <p:txBody>
          <a:bodyPr>
            <a:noAutofit/>
          </a:bodyPr>
          <a:lstStyle/>
          <a:p>
            <a:pPr marL="285750" lvl="0" indent="-285750">
              <a:spcBef>
                <a:spcPts val="0"/>
              </a:spcBef>
              <a:buFont typeface="+mj-lt"/>
              <a:buAutoNum type="romanUcPeriod"/>
            </a:pPr>
            <a:r>
              <a:rPr lang="en-US" sz="1800" b="1" dirty="0" smtClean="0">
                <a:effectLst/>
                <a:latin typeface="Calisto MT"/>
                <a:ea typeface="Times New Roman"/>
                <a:cs typeface="Times New Roman"/>
              </a:rPr>
              <a:t>Color categoriza</a:t>
            </a:r>
            <a:r>
              <a:rPr lang="en-US" sz="1800" dirty="0" smtClean="0">
                <a:effectLst/>
                <a:latin typeface="Calisto MT"/>
                <a:ea typeface="Times New Roman"/>
                <a:cs typeface="Times New Roman"/>
              </a:rPr>
              <a:t>tion (green, yellow, or red)</a:t>
            </a:r>
            <a:endParaRPr lang="en-US" sz="1800" dirty="0">
              <a:latin typeface="Cambria"/>
              <a:ea typeface="MS Mincho"/>
              <a:cs typeface="Times New Roman"/>
            </a:endParaRPr>
          </a:p>
          <a:p>
            <a:pPr marL="285750" lvl="0" indent="-285750">
              <a:spcBef>
                <a:spcPts val="0"/>
              </a:spcBef>
              <a:buFont typeface="+mj-lt"/>
              <a:buAutoNum type="romanUcPeriod"/>
            </a:pPr>
            <a:r>
              <a:rPr lang="en-US" sz="1800" b="1" dirty="0" smtClean="0">
                <a:effectLst/>
                <a:latin typeface="Calisto MT"/>
                <a:ea typeface="Times New Roman"/>
                <a:cs typeface="Times New Roman"/>
              </a:rPr>
              <a:t>Areas of commendation and / or concern</a:t>
            </a:r>
            <a:endParaRPr lang="en-US" sz="1800" b="1" dirty="0">
              <a:latin typeface="Cambria"/>
              <a:ea typeface="MS Mincho"/>
              <a:cs typeface="Times New Roman"/>
            </a:endParaRPr>
          </a:p>
          <a:p>
            <a:pPr marL="285750" lvl="0" indent="-285750">
              <a:spcBef>
                <a:spcPts val="0"/>
              </a:spcBef>
              <a:buFont typeface="+mj-lt"/>
              <a:buAutoNum type="romanUcPeriod"/>
            </a:pPr>
            <a:r>
              <a:rPr lang="en-US" sz="1800" b="1" dirty="0" smtClean="0">
                <a:effectLst/>
                <a:latin typeface="Calisto MT"/>
                <a:ea typeface="Times New Roman"/>
                <a:cs typeface="Times New Roman"/>
              </a:rPr>
              <a:t>Recommendations for follow-up by the program</a:t>
            </a:r>
            <a:r>
              <a:rPr lang="en-US" sz="1800" dirty="0" smtClean="0">
                <a:effectLst/>
                <a:latin typeface="Calisto MT"/>
                <a:ea typeface="Times New Roman"/>
                <a:cs typeface="Times New Roman"/>
              </a:rPr>
              <a:t>, to include:</a:t>
            </a:r>
            <a:endParaRPr lang="en-US" sz="1800" dirty="0">
              <a:latin typeface="Cambria"/>
              <a:ea typeface="MS Mincho"/>
              <a:cs typeface="Times New Roman"/>
            </a:endParaRPr>
          </a:p>
          <a:p>
            <a:pPr marL="800100" lvl="1" indent="-400050">
              <a:spcBef>
                <a:spcPts val="0"/>
              </a:spcBef>
              <a:buFont typeface="+mj-lt"/>
              <a:buAutoNum type="romanLcPeriod"/>
            </a:pPr>
            <a:r>
              <a:rPr lang="en-US" sz="1800" dirty="0" smtClean="0">
                <a:effectLst/>
                <a:latin typeface="Calisto MT"/>
                <a:ea typeface="Times New Roman"/>
                <a:cs typeface="Times New Roman"/>
              </a:rPr>
              <a:t>Continuing or resuming the regularly scheduled 3-year comprehensive program review cycle</a:t>
            </a:r>
            <a:endParaRPr lang="en-US" sz="1800" dirty="0">
              <a:latin typeface="Cambria"/>
              <a:ea typeface="MS Mincho"/>
              <a:cs typeface="Times New Roman"/>
            </a:endParaRPr>
          </a:p>
          <a:p>
            <a:pPr marL="800100" lvl="1" indent="-400050">
              <a:spcBef>
                <a:spcPts val="0"/>
              </a:spcBef>
              <a:buFont typeface="+mj-lt"/>
              <a:buAutoNum type="romanLcPeriod"/>
            </a:pPr>
            <a:r>
              <a:rPr lang="en-US" sz="1800" dirty="0" smtClean="0">
                <a:effectLst/>
                <a:latin typeface="Calisto MT"/>
                <a:ea typeface="Times New Roman"/>
                <a:cs typeface="Times New Roman"/>
              </a:rPr>
              <a:t>An out-of-cycle comprehensive program review with remediation plan</a:t>
            </a:r>
            <a:r>
              <a:rPr lang="en-US" sz="1800" strike="noStrike" dirty="0" smtClean="0">
                <a:effectLst/>
                <a:latin typeface="Calisto MT"/>
                <a:ea typeface="Times New Roman"/>
                <a:cs typeface="Times New Roman"/>
              </a:rPr>
              <a:t> </a:t>
            </a:r>
            <a:endParaRPr lang="en-US" sz="1800" dirty="0">
              <a:latin typeface="Cambria"/>
              <a:ea typeface="MS Mincho"/>
              <a:cs typeface="Times New Roman"/>
            </a:endParaRPr>
          </a:p>
          <a:p>
            <a:pPr marL="800100" lvl="1" indent="-400050">
              <a:spcBef>
                <a:spcPts val="0"/>
              </a:spcBef>
              <a:buFont typeface="+mj-lt"/>
              <a:buAutoNum type="romanLcPeriod"/>
            </a:pPr>
            <a:r>
              <a:rPr lang="en-US" sz="1800" dirty="0" smtClean="0">
                <a:effectLst/>
                <a:latin typeface="Calisto MT"/>
                <a:ea typeface="Times New Roman"/>
                <a:cs typeface="Times New Roman"/>
              </a:rPr>
              <a:t>Annual program review with remediation plan</a:t>
            </a:r>
            <a:r>
              <a:rPr lang="en-US" sz="1800" strike="noStrike" dirty="0" smtClean="0">
                <a:effectLst/>
                <a:latin typeface="Calisto MT"/>
                <a:ea typeface="Times New Roman"/>
                <a:cs typeface="Times New Roman"/>
              </a:rPr>
              <a:t> </a:t>
            </a:r>
            <a:endParaRPr lang="en-US" sz="1800" dirty="0" smtClean="0">
              <a:effectLst/>
              <a:latin typeface="Calisto MT"/>
              <a:ea typeface="Times New Roman"/>
              <a:cs typeface="Times New Roman"/>
            </a:endParaRPr>
          </a:p>
          <a:p>
            <a:pPr>
              <a:spcBef>
                <a:spcPts val="0"/>
              </a:spcBef>
              <a:buFont typeface="+mj-lt"/>
              <a:buAutoNum type="romanUcPeriod"/>
            </a:pPr>
            <a:r>
              <a:rPr lang="en-US" sz="1800" b="1" dirty="0" smtClean="0">
                <a:effectLst/>
                <a:latin typeface="Calisto MT"/>
                <a:ea typeface="Times New Roman"/>
                <a:cs typeface="Times New Roman"/>
              </a:rPr>
              <a:t>The nature and timing of the remediation plan (if one is recommended), </a:t>
            </a:r>
            <a:r>
              <a:rPr lang="en-US" sz="1800" dirty="0" smtClean="0">
                <a:effectLst/>
                <a:latin typeface="Calisto MT"/>
                <a:ea typeface="Times New Roman"/>
                <a:cs typeface="Times New Roman"/>
              </a:rPr>
              <a:t>including:</a:t>
            </a:r>
            <a:endParaRPr lang="en-US" sz="1800" dirty="0" smtClean="0">
              <a:effectLst/>
              <a:latin typeface="Cambria"/>
              <a:ea typeface="MS Mincho"/>
              <a:cs typeface="Times New Roman"/>
            </a:endParaRPr>
          </a:p>
          <a:p>
            <a:pPr marL="685800" lvl="1">
              <a:spcBef>
                <a:spcPts val="0"/>
              </a:spcBef>
              <a:buFont typeface="+mj-lt"/>
              <a:buAutoNum type="romanLcPeriod"/>
            </a:pPr>
            <a:r>
              <a:rPr lang="en-US" sz="1800" dirty="0" smtClean="0">
                <a:effectLst/>
                <a:latin typeface="Calisto MT"/>
                <a:ea typeface="Times New Roman"/>
                <a:cs typeface="Times New Roman"/>
              </a:rPr>
              <a:t>When it is due (e.g. end of June in current year, or the next fall quarter, </a:t>
            </a:r>
            <a:r>
              <a:rPr lang="en-US" sz="1800" dirty="0" err="1" smtClean="0">
                <a:effectLst/>
                <a:latin typeface="Calisto MT"/>
                <a:ea typeface="Times New Roman"/>
                <a:cs typeface="Times New Roman"/>
              </a:rPr>
              <a:t>etc</a:t>
            </a:r>
            <a:r>
              <a:rPr lang="en-US" sz="1800" dirty="0" smtClean="0">
                <a:effectLst/>
                <a:latin typeface="Calisto MT"/>
                <a:ea typeface="Times New Roman"/>
                <a:cs typeface="Times New Roman"/>
              </a:rPr>
              <a:t>).</a:t>
            </a:r>
            <a:endParaRPr lang="en-US" sz="1800" dirty="0" smtClean="0">
              <a:effectLst/>
              <a:latin typeface="Cambria"/>
              <a:ea typeface="MS Mincho"/>
              <a:cs typeface="Times New Roman"/>
            </a:endParaRPr>
          </a:p>
          <a:p>
            <a:pPr marL="685800" lvl="1">
              <a:spcBef>
                <a:spcPts val="0"/>
              </a:spcBef>
              <a:buFont typeface="+mj-lt"/>
              <a:buAutoNum type="romanLcPeriod"/>
            </a:pPr>
            <a:r>
              <a:rPr lang="en-US" sz="1800" dirty="0" smtClean="0">
                <a:effectLst/>
                <a:latin typeface="Calisto MT"/>
                <a:ea typeface="Times New Roman"/>
                <a:cs typeface="Times New Roman"/>
              </a:rPr>
              <a:t>Who will initially review the plan (e.g. submitted to the supervising administrator by the end of June with PRC reviewing an update in the fall, or plan submitted to PRC in the fall).</a:t>
            </a:r>
            <a:endParaRPr lang="en-US" sz="1800" dirty="0" smtClean="0">
              <a:effectLst/>
              <a:latin typeface="Cambria"/>
              <a:ea typeface="MS Mincho"/>
              <a:cs typeface="Times New Roman"/>
            </a:endParaRPr>
          </a:p>
          <a:p>
            <a:pPr marL="685800" lvl="1">
              <a:spcBef>
                <a:spcPts val="0"/>
              </a:spcBef>
              <a:buFont typeface="+mj-lt"/>
              <a:buAutoNum type="romanLcPeriod"/>
            </a:pPr>
            <a:r>
              <a:rPr lang="en-US" sz="1800" dirty="0" smtClean="0">
                <a:effectLst/>
                <a:latin typeface="Calisto MT"/>
                <a:ea typeface="Times New Roman"/>
                <a:cs typeface="Times New Roman"/>
              </a:rPr>
              <a:t>Whether the remediation plan should explicitly identify goals, benchmarks and timelines for improving areas of concern, or whether it should focus on a follow-up response to sections in need of clarification / rewriting.</a:t>
            </a:r>
            <a:endParaRPr lang="en-US" sz="1800" dirty="0" smtClean="0">
              <a:effectLst/>
              <a:latin typeface="Cambria"/>
              <a:ea typeface="MS Mincho"/>
              <a:cs typeface="Times New Roman"/>
            </a:endParaRPr>
          </a:p>
          <a:p>
            <a:pPr marL="685800" lvl="1">
              <a:buFont typeface="+mj-lt"/>
              <a:buAutoNum type="romanLcPeriod"/>
            </a:pPr>
            <a:endParaRPr lang="en-US" sz="1800" b="0" i="0" u="none" strike="noStrike" baseline="0" dirty="0" smtClean="0">
              <a:latin typeface="Calisto MT"/>
            </a:endParaRP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27</a:t>
            </a:fld>
            <a:endParaRPr lang="en-US"/>
          </a:p>
        </p:txBody>
      </p:sp>
    </p:spTree>
    <p:extLst>
      <p:ext uri="{BB962C8B-B14F-4D97-AF65-F5344CB8AC3E}">
        <p14:creationId xmlns:p14="http://schemas.microsoft.com/office/powerpoint/2010/main" val="565500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Timeline</a:t>
            </a:r>
          </a:p>
        </p:txBody>
      </p:sp>
      <p:sp>
        <p:nvSpPr>
          <p:cNvPr id="3" name="Content Placeholder 2"/>
          <p:cNvSpPr>
            <a:spLocks noGrp="1"/>
          </p:cNvSpPr>
          <p:nvPr>
            <p:ph idx="1"/>
          </p:nvPr>
        </p:nvSpPr>
        <p:spPr>
          <a:xfrm>
            <a:off x="457200" y="1371600"/>
            <a:ext cx="8229600" cy="4754563"/>
          </a:xfrm>
        </p:spPr>
        <p:txBody>
          <a:bodyPr>
            <a:noAutofit/>
          </a:bodyPr>
          <a:lstStyle/>
          <a:p>
            <a:pPr marL="0" indent="0">
              <a:buNone/>
            </a:pPr>
            <a:endParaRPr lang="en-US" sz="1800" b="1" i="1" dirty="0" smtClean="0"/>
          </a:p>
          <a:p>
            <a:pPr marL="0" indent="0" algn="ctr">
              <a:buNone/>
            </a:pPr>
            <a:r>
              <a:rPr lang="en-US" b="1" i="1" dirty="0" smtClean="0"/>
              <a:t>December 12: </a:t>
            </a:r>
            <a:r>
              <a:rPr lang="en-US" dirty="0" smtClean="0"/>
              <a:t>Instructional and Student Services program reviews due to the Dean or Director.</a:t>
            </a:r>
            <a:endParaRPr lang="en-US" dirty="0">
              <a:latin typeface="Calisto MT"/>
            </a:endParaRPr>
          </a:p>
          <a:p>
            <a:endParaRPr lang="en-US" sz="1800" dirty="0" smtClean="0">
              <a:latin typeface="Calisto MT"/>
            </a:endParaRPr>
          </a:p>
          <a:p>
            <a:endParaRPr lang="en-US" sz="1800" dirty="0">
              <a:latin typeface="Calisto MT"/>
            </a:endParaRPr>
          </a:p>
          <a:p>
            <a:pPr marL="0" indent="0" algn="ctr">
              <a:buNone/>
            </a:pPr>
            <a:r>
              <a:rPr lang="en-US" sz="1800" dirty="0"/>
              <a:t>http://foothill.edu/staff/irs/programplans/index.php</a:t>
            </a:r>
            <a:endParaRPr lang="en-US" sz="1800" dirty="0" smtClean="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28</a:t>
            </a:fld>
            <a:endParaRPr lang="en-US"/>
          </a:p>
        </p:txBody>
      </p:sp>
    </p:spTree>
    <p:extLst>
      <p:ext uri="{BB962C8B-B14F-4D97-AF65-F5344CB8AC3E}">
        <p14:creationId xmlns:p14="http://schemas.microsoft.com/office/powerpoint/2010/main" val="2106043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Autofit/>
          </a:bodyPr>
          <a:lstStyle/>
          <a:p>
            <a:pPr marL="0" indent="0">
              <a:buNone/>
            </a:pPr>
            <a:endParaRPr lang="en-US" sz="1800" b="1" i="1" dirty="0" smtClean="0"/>
          </a:p>
          <a:p>
            <a:pPr marL="0" indent="0" algn="ctr">
              <a:buNone/>
            </a:pPr>
            <a:r>
              <a:rPr lang="en-US" sz="6000" b="1" i="1" dirty="0" smtClean="0"/>
              <a:t>Questions?</a:t>
            </a:r>
            <a:endParaRPr lang="en-US" sz="6000" dirty="0">
              <a:latin typeface="Calisto MT"/>
            </a:endParaRPr>
          </a:p>
          <a:p>
            <a:endParaRPr lang="en-US" sz="1800" dirty="0" smtClean="0">
              <a:latin typeface="Calisto MT"/>
            </a:endParaRPr>
          </a:p>
          <a:p>
            <a:endParaRPr lang="en-US" sz="1800" dirty="0">
              <a:latin typeface="Calisto MT"/>
            </a:endParaRP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29</a:t>
            </a:fld>
            <a:endParaRPr lang="en-US"/>
          </a:p>
        </p:txBody>
      </p:sp>
    </p:spTree>
    <p:extLst>
      <p:ext uri="{BB962C8B-B14F-4D97-AF65-F5344CB8AC3E}">
        <p14:creationId xmlns:p14="http://schemas.microsoft.com/office/powerpoint/2010/main" val="2147772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Training Outcomes</a:t>
            </a:r>
            <a:endParaRPr lang="en-US" dirty="0"/>
          </a:p>
        </p:txBody>
      </p:sp>
      <p:sp>
        <p:nvSpPr>
          <p:cNvPr id="3" name="Content Placeholder 2"/>
          <p:cNvSpPr>
            <a:spLocks noGrp="1"/>
          </p:cNvSpPr>
          <p:nvPr>
            <p:ph idx="1"/>
          </p:nvPr>
        </p:nvSpPr>
        <p:spPr/>
        <p:txBody>
          <a:bodyPr>
            <a:normAutofit/>
          </a:bodyPr>
          <a:lstStyle/>
          <a:p>
            <a:r>
              <a:rPr lang="en-US" dirty="0" smtClean="0"/>
              <a:t>Participants will be able to articulate program review goals and purposes</a:t>
            </a:r>
          </a:p>
          <a:p>
            <a:r>
              <a:rPr lang="en-US" dirty="0" smtClean="0"/>
              <a:t>Participants will be able to draw the steps in the comprehensive program review </a:t>
            </a:r>
            <a:r>
              <a:rPr lang="en-US" dirty="0" smtClean="0"/>
              <a:t>process</a:t>
            </a:r>
          </a:p>
          <a:p>
            <a:r>
              <a:rPr lang="en-US" dirty="0" smtClean="0"/>
              <a:t>Participants will be able to describe the elements included in the Program Review Committee recommendation</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3</a:t>
            </a:fld>
            <a:endParaRPr lang="en-US"/>
          </a:p>
        </p:txBody>
      </p:sp>
    </p:spTree>
    <p:extLst>
      <p:ext uri="{BB962C8B-B14F-4D97-AF65-F5344CB8AC3E}">
        <p14:creationId xmlns:p14="http://schemas.microsoft.com/office/powerpoint/2010/main" val="1529977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Review Goals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Program review is an opportunity for the college to:</a:t>
            </a:r>
          </a:p>
          <a:p>
            <a:r>
              <a:rPr lang="en-US" dirty="0"/>
              <a:t>Examine the extent to which a </a:t>
            </a:r>
            <a:r>
              <a:rPr lang="en-US" b="1" i="1" dirty="0"/>
              <a:t>program is meeting its mission </a:t>
            </a:r>
            <a:r>
              <a:rPr lang="en-US" dirty="0"/>
              <a:t>and </a:t>
            </a:r>
            <a:r>
              <a:rPr lang="en-US" b="1" i="1" dirty="0"/>
              <a:t>contributing to the college core missions</a:t>
            </a:r>
            <a:r>
              <a:rPr lang="en-US" dirty="0"/>
              <a:t>;</a:t>
            </a:r>
          </a:p>
          <a:p>
            <a:r>
              <a:rPr lang="en-US" dirty="0"/>
              <a:t>Develop an understanding of the </a:t>
            </a:r>
            <a:r>
              <a:rPr lang="en-US" b="1" i="1" dirty="0"/>
              <a:t>program’s strengths, successes and challenges</a:t>
            </a:r>
            <a:r>
              <a:rPr lang="en-US" dirty="0"/>
              <a:t>;</a:t>
            </a:r>
          </a:p>
          <a:p>
            <a:r>
              <a:rPr lang="en-US" dirty="0"/>
              <a:t>Use data and evaluation findings to develop goals and actions leading to </a:t>
            </a:r>
            <a:r>
              <a:rPr lang="en-US" b="1" i="1" dirty="0"/>
              <a:t>program improvement</a:t>
            </a:r>
            <a:r>
              <a:rPr lang="en-US" dirty="0"/>
              <a:t>;</a:t>
            </a:r>
          </a:p>
          <a:p>
            <a:r>
              <a:rPr lang="en-US" dirty="0"/>
              <a:t>Help the college meet </a:t>
            </a:r>
            <a:r>
              <a:rPr lang="en-US" b="1" i="1" dirty="0"/>
              <a:t>accreditation requirements </a:t>
            </a:r>
            <a:r>
              <a:rPr lang="en-US" dirty="0"/>
              <a:t>and accountability mandates; and</a:t>
            </a:r>
          </a:p>
          <a:p>
            <a:r>
              <a:rPr lang="en-US" dirty="0"/>
              <a:t>Provide information to facilitate program-­‐ and college-­‐level </a:t>
            </a:r>
            <a:r>
              <a:rPr lang="en-US" b="1" i="1" dirty="0"/>
              <a:t>planning and </a:t>
            </a:r>
            <a:r>
              <a:rPr lang="en-US" b="1" i="1" dirty="0" smtClean="0"/>
              <a:t>resource</a:t>
            </a:r>
            <a:r>
              <a:rPr lang="en-US" dirty="0" smtClean="0"/>
              <a:t> </a:t>
            </a:r>
            <a:r>
              <a:rPr lang="en-US" b="1" i="1" dirty="0" smtClean="0"/>
              <a:t>prioritization </a:t>
            </a:r>
            <a:r>
              <a:rPr lang="en-US" b="1" i="1" dirty="0"/>
              <a:t>and allocation</a:t>
            </a:r>
            <a:r>
              <a:rPr lang="en-US" dirty="0"/>
              <a:t>.</a:t>
            </a:r>
          </a:p>
          <a:p>
            <a:endParaRPr lang="en-US"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4</a:t>
            </a:fld>
            <a:endParaRPr lang="en-US"/>
          </a:p>
        </p:txBody>
      </p:sp>
    </p:spTree>
    <p:extLst>
      <p:ext uri="{BB962C8B-B14F-4D97-AF65-F5344CB8AC3E}">
        <p14:creationId xmlns:p14="http://schemas.microsoft.com/office/powerpoint/2010/main" val="1390349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Program Review</a:t>
            </a:r>
            <a:endParaRPr lang="en-US" dirty="0"/>
          </a:p>
        </p:txBody>
      </p:sp>
      <p:graphicFrame>
        <p:nvGraphicFramePr>
          <p:cNvPr id="10" name="Diagram 9"/>
          <p:cNvGraphicFramePr/>
          <p:nvPr>
            <p:extLst>
              <p:ext uri="{D42A27DB-BD31-4B8C-83A1-F6EECF244321}">
                <p14:modId xmlns:p14="http://schemas.microsoft.com/office/powerpoint/2010/main" val="1766997131"/>
              </p:ext>
            </p:extLst>
          </p:nvPr>
        </p:nvGraphicFramePr>
        <p:xfrm>
          <a:off x="228600" y="1447800"/>
          <a:ext cx="8763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dirty="0"/>
              <a:t>Program Review Training Fall 204</a:t>
            </a:r>
          </a:p>
        </p:txBody>
      </p:sp>
      <p:sp>
        <p:nvSpPr>
          <p:cNvPr id="4" name="TextBox 3"/>
          <p:cNvSpPr txBox="1"/>
          <p:nvPr/>
        </p:nvSpPr>
        <p:spPr>
          <a:xfrm>
            <a:off x="609600" y="5331767"/>
            <a:ext cx="1981200" cy="461665"/>
          </a:xfrm>
          <a:prstGeom prst="rect">
            <a:avLst/>
          </a:prstGeom>
          <a:noFill/>
        </p:spPr>
        <p:txBody>
          <a:bodyPr wrap="square" rtlCol="0">
            <a:spAutoFit/>
          </a:bodyPr>
          <a:lstStyle/>
          <a:p>
            <a:r>
              <a:rPr lang="en-US" sz="1200" dirty="0" smtClean="0"/>
              <a:t>Source:  adapted from  http</a:t>
            </a:r>
            <a:r>
              <a:rPr lang="en-US" sz="1200" dirty="0"/>
              <a:t>://</a:t>
            </a:r>
            <a:r>
              <a:rPr lang="en-US" sz="1200" dirty="0" smtClean="0"/>
              <a:t>www.chea.org/</a:t>
            </a:r>
            <a:endParaRPr lang="en-US" sz="1200" dirty="0"/>
          </a:p>
        </p:txBody>
      </p:sp>
      <p:pic>
        <p:nvPicPr>
          <p:cNvPr id="1026" name="Picture 2" descr="CHEA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5881688"/>
            <a:ext cx="1485900" cy="485775"/>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6"/>
          <p:cNvSpPr>
            <a:spLocks noGrp="1"/>
          </p:cNvSpPr>
          <p:nvPr>
            <p:ph type="dt" sz="half" idx="10"/>
          </p:nvPr>
        </p:nvSpPr>
        <p:spPr/>
        <p:txBody>
          <a:bodyPr/>
          <a:lstStyle/>
          <a:p>
            <a:r>
              <a:rPr lang="en-US" smtClean="0"/>
              <a:t>11/17/2014</a:t>
            </a:r>
            <a:endParaRPr lang="en-US"/>
          </a:p>
        </p:txBody>
      </p:sp>
      <p:sp>
        <p:nvSpPr>
          <p:cNvPr id="3" name="TextBox 2"/>
          <p:cNvSpPr txBox="1"/>
          <p:nvPr/>
        </p:nvSpPr>
        <p:spPr>
          <a:xfrm>
            <a:off x="381000" y="1828800"/>
            <a:ext cx="1981200" cy="3323987"/>
          </a:xfrm>
          <a:prstGeom prst="rect">
            <a:avLst/>
          </a:prstGeom>
          <a:noFill/>
        </p:spPr>
        <p:txBody>
          <a:bodyPr wrap="square" rtlCol="0">
            <a:spAutoFit/>
          </a:bodyPr>
          <a:lstStyle/>
          <a:p>
            <a:r>
              <a:rPr lang="en-US" sz="1400" dirty="0" smtClean="0"/>
              <a:t>Program review is the process by which instructional and non-instructional programs systematically assess themselves to ensure currency, relevance, appropriateness, and achievement of stated goals and outcomes related to student learning and institutional effectiveness.  </a:t>
            </a:r>
          </a:p>
          <a:p>
            <a:r>
              <a:rPr lang="en-US" sz="1400" dirty="0" smtClean="0"/>
              <a:t>Source: PRC Charter</a:t>
            </a:r>
            <a:endParaRPr lang="en-US" sz="1400" dirty="0"/>
          </a:p>
        </p:txBody>
      </p:sp>
      <p:sp>
        <p:nvSpPr>
          <p:cNvPr id="6" name="Slide Number Placeholder 5"/>
          <p:cNvSpPr>
            <a:spLocks noGrp="1"/>
          </p:cNvSpPr>
          <p:nvPr>
            <p:ph type="sldNum" sz="quarter" idx="12"/>
          </p:nvPr>
        </p:nvSpPr>
        <p:spPr/>
        <p:txBody>
          <a:bodyPr/>
          <a:lstStyle/>
          <a:p>
            <a:fld id="{E64A1F52-78BC-46CD-96D9-FFFA215C5F62}" type="slidenum">
              <a:rPr lang="en-US" smtClean="0"/>
              <a:t>5</a:t>
            </a:fld>
            <a:endParaRPr lang="en-US"/>
          </a:p>
        </p:txBody>
      </p:sp>
    </p:spTree>
    <p:extLst>
      <p:ext uri="{BB962C8B-B14F-4D97-AF65-F5344CB8AC3E}">
        <p14:creationId xmlns:p14="http://schemas.microsoft.com/office/powerpoint/2010/main" val="1891823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ACCJC Program Review Rubric</a:t>
            </a:r>
          </a:p>
        </p:txBody>
      </p:sp>
      <p:sp>
        <p:nvSpPr>
          <p:cNvPr id="3" name="Content Placeholder 2"/>
          <p:cNvSpPr>
            <a:spLocks noGrp="1"/>
          </p:cNvSpPr>
          <p:nvPr>
            <p:ph idx="1"/>
          </p:nvPr>
        </p:nvSpPr>
        <p:spPr/>
        <p:txBody>
          <a:bodyPr>
            <a:noAutofit/>
          </a:bodyPr>
          <a:lstStyle/>
          <a:p>
            <a:pPr marL="0" indent="0">
              <a:buNone/>
            </a:pPr>
            <a:r>
              <a:rPr lang="en-US" sz="2400" b="1" dirty="0" smtClean="0"/>
              <a:t>Sustainable Continuous Quality Improvement</a:t>
            </a:r>
            <a:endParaRPr lang="en-US" sz="2400" dirty="0" smtClean="0"/>
          </a:p>
          <a:p>
            <a:pPr>
              <a:buFont typeface="Wingdings" panose="05000000000000000000" pitchFamily="2" charset="2"/>
              <a:buChar char="§"/>
            </a:pPr>
            <a:r>
              <a:rPr lang="en-US" sz="2400" dirty="0" smtClean="0"/>
              <a:t>Program </a:t>
            </a:r>
            <a:r>
              <a:rPr lang="en-US" sz="2400" dirty="0"/>
              <a:t>review processes are ongoing, systematic and used to assess and improve </a:t>
            </a:r>
            <a:r>
              <a:rPr lang="en-US" sz="2400" dirty="0" smtClean="0"/>
              <a:t>student </a:t>
            </a:r>
            <a:r>
              <a:rPr lang="en-US" sz="2400" dirty="0"/>
              <a:t>learning and </a:t>
            </a:r>
            <a:r>
              <a:rPr lang="en-US" sz="2400" dirty="0" smtClean="0"/>
              <a:t>achievement.</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smtClean="0"/>
              <a:t>The </a:t>
            </a:r>
            <a:r>
              <a:rPr lang="en-US" sz="2400" dirty="0"/>
              <a:t>institution reviews and refines its program review processes to improve institutional </a:t>
            </a:r>
            <a:r>
              <a:rPr lang="en-US" sz="2400" dirty="0" smtClean="0"/>
              <a:t>effectiveness</a:t>
            </a:r>
            <a:r>
              <a:rPr lang="en-US" sz="2400" dirty="0"/>
              <a:t>.     </a:t>
            </a:r>
            <a:br>
              <a:rPr lang="en-US" sz="2400" dirty="0"/>
            </a:br>
            <a:endParaRPr lang="en-US" sz="2400" dirty="0" smtClean="0"/>
          </a:p>
          <a:p>
            <a:pPr>
              <a:buFont typeface="Wingdings" panose="05000000000000000000" pitchFamily="2" charset="2"/>
              <a:buChar char="§"/>
            </a:pPr>
            <a:r>
              <a:rPr lang="en-US" sz="2400" dirty="0" smtClean="0"/>
              <a:t>The </a:t>
            </a:r>
            <a:r>
              <a:rPr lang="en-US" sz="2400" dirty="0"/>
              <a:t>results of program review are used to continually refine and </a:t>
            </a:r>
            <a:r>
              <a:rPr lang="en-US" sz="2400" b="1" dirty="0"/>
              <a:t>improve program practices </a:t>
            </a:r>
            <a:r>
              <a:rPr lang="en-US" sz="2400" dirty="0" smtClean="0"/>
              <a:t>resulting </a:t>
            </a:r>
            <a:r>
              <a:rPr lang="en-US" sz="2400" dirty="0"/>
              <a:t>in appropriate improvements in student achievement and learning.</a:t>
            </a:r>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dirty="0" smtClean="0"/>
              <a:t>Program Review Training Fall 204</a:t>
            </a:r>
            <a:endParaRPr lang="en-US" dirty="0"/>
          </a:p>
        </p:txBody>
      </p:sp>
      <p:sp>
        <p:nvSpPr>
          <p:cNvPr id="6" name="Slide Number Placeholder 5"/>
          <p:cNvSpPr>
            <a:spLocks noGrp="1"/>
          </p:cNvSpPr>
          <p:nvPr>
            <p:ph type="sldNum" sz="quarter" idx="12"/>
          </p:nvPr>
        </p:nvSpPr>
        <p:spPr/>
        <p:txBody>
          <a:bodyPr/>
          <a:lstStyle/>
          <a:p>
            <a:fld id="{E64A1F52-78BC-46CD-96D9-FFFA215C5F62}" type="slidenum">
              <a:rPr lang="en-US" smtClean="0"/>
              <a:t>6</a:t>
            </a:fld>
            <a:endParaRPr lang="en-US"/>
          </a:p>
        </p:txBody>
      </p:sp>
    </p:spTree>
    <p:extLst>
      <p:ext uri="{BB962C8B-B14F-4D97-AF65-F5344CB8AC3E}">
        <p14:creationId xmlns:p14="http://schemas.microsoft.com/office/powerpoint/2010/main" val="1658577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About Improvement!</a:t>
            </a:r>
          </a:p>
        </p:txBody>
      </p:sp>
      <p:sp>
        <p:nvSpPr>
          <p:cNvPr id="3" name="Content Placeholder 2"/>
          <p:cNvSpPr>
            <a:spLocks noGrp="1"/>
          </p:cNvSpPr>
          <p:nvPr>
            <p:ph idx="1"/>
          </p:nvPr>
        </p:nvSpPr>
        <p:spPr>
          <a:xfrm>
            <a:off x="457200" y="1447800"/>
            <a:ext cx="8229600" cy="4495800"/>
          </a:xfrm>
        </p:spPr>
        <p:txBody>
          <a:bodyPr>
            <a:noAutofit/>
          </a:bodyPr>
          <a:lstStyle/>
          <a:p>
            <a:pPr marL="0" indent="0" algn="ctr">
              <a:buNone/>
            </a:pPr>
            <a:endParaRPr lang="en-US" sz="3600" b="1" i="1" dirty="0" smtClean="0"/>
          </a:p>
          <a:p>
            <a:pPr marL="0" indent="0" algn="ctr">
              <a:buNone/>
            </a:pPr>
            <a:r>
              <a:rPr lang="en-US" sz="3600" b="1" i="1" dirty="0" smtClean="0"/>
              <a:t>“even </a:t>
            </a:r>
            <a:r>
              <a:rPr lang="en-US" sz="3600" b="1" i="1" dirty="0"/>
              <a:t>great programs can </a:t>
            </a:r>
            <a:endParaRPr lang="en-US" sz="3600" b="1" i="1" dirty="0" smtClean="0"/>
          </a:p>
          <a:p>
            <a:pPr marL="0" indent="0" algn="ctr">
              <a:buNone/>
            </a:pPr>
            <a:r>
              <a:rPr lang="en-US" sz="3600" b="1" i="1" dirty="0" smtClean="0"/>
              <a:t>keep improving!"</a:t>
            </a:r>
            <a:endParaRPr lang="en-US" sz="3600" b="1" i="1" dirty="0"/>
          </a:p>
          <a:p>
            <a:pPr marL="0" indent="0" algn="ctr">
              <a:buNone/>
            </a:pPr>
            <a:endParaRPr lang="en-US" sz="1800" b="1" i="1" dirty="0" smtClean="0"/>
          </a:p>
          <a:p>
            <a:pPr marL="0" indent="0" algn="ctr">
              <a:buNone/>
            </a:pPr>
            <a:r>
              <a:rPr lang="en-US" sz="1800" b="1" i="1" dirty="0" smtClean="0"/>
              <a:t>Carolyn </a:t>
            </a:r>
            <a:r>
              <a:rPr lang="en-US" sz="1800" b="1" i="1" dirty="0" err="1"/>
              <a:t>Holcroft</a:t>
            </a:r>
            <a:r>
              <a:rPr lang="en-US" sz="1800" b="1" i="1" dirty="0"/>
              <a:t>, Foothill College Academic Senate President, October 31, </a:t>
            </a:r>
            <a:r>
              <a:rPr lang="en-US" sz="1800" b="1" i="1" dirty="0" smtClean="0"/>
              <a:t>2014</a:t>
            </a:r>
          </a:p>
          <a:p>
            <a:endParaRPr lang="en-US" sz="1800" b="1" i="1" dirty="0"/>
          </a:p>
          <a:p>
            <a:pPr marL="0" indent="0">
              <a:buNone/>
            </a:pPr>
            <a:endParaRPr lang="en-US" sz="1800" b="1" i="1" dirty="0"/>
          </a:p>
        </p:txBody>
      </p:sp>
      <p:sp>
        <p:nvSpPr>
          <p:cNvPr id="4" name="Date Placeholder 3"/>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7</a:t>
            </a:fld>
            <a:endParaRPr lang="en-US"/>
          </a:p>
        </p:txBody>
      </p:sp>
    </p:spTree>
    <p:extLst>
      <p:ext uri="{BB962C8B-B14F-4D97-AF65-F5344CB8AC3E}">
        <p14:creationId xmlns:p14="http://schemas.microsoft.com/office/powerpoint/2010/main" val="3940361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cs typeface="ＭＳ Ｐゴシック"/>
              </a:rPr>
              <a:t>Comprehensive Program Review Steps</a:t>
            </a:r>
            <a:endParaRPr lang="en-US" dirty="0"/>
          </a:p>
        </p:txBody>
      </p:sp>
      <p:graphicFrame>
        <p:nvGraphicFramePr>
          <p:cNvPr id="4" name="Content Placeholder 2"/>
          <p:cNvGraphicFramePr>
            <a:graphicFrameLocks noGrp="1"/>
          </p:cNvGraphicFramePr>
          <p:nvPr>
            <p:ph sz="quarter" idx="1"/>
            <p:extLst>
              <p:ext uri="{D42A27DB-BD31-4B8C-83A1-F6EECF244321}">
                <p14:modId xmlns:p14="http://schemas.microsoft.com/office/powerpoint/2010/main" val="1501633550"/>
              </p:ext>
            </p:extLst>
          </p:nvPr>
        </p:nvGraphicFramePr>
        <p:xfrm>
          <a:off x="304800" y="1371600"/>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dirty="0"/>
              <a:t>Program Review Training Fall 204</a:t>
            </a:r>
          </a:p>
        </p:txBody>
      </p:sp>
      <p:sp>
        <p:nvSpPr>
          <p:cNvPr id="8" name="Date Placeholder 7"/>
          <p:cNvSpPr>
            <a:spLocks noGrp="1"/>
          </p:cNvSpPr>
          <p:nvPr>
            <p:ph type="dt" sz="half" idx="10"/>
          </p:nvPr>
        </p:nvSpPr>
        <p:spPr/>
        <p:txBody>
          <a:bodyPr/>
          <a:lstStyle/>
          <a:p>
            <a:r>
              <a:rPr lang="en-US" smtClean="0"/>
              <a:t>11/17/2014</a:t>
            </a:r>
            <a:endParaRPr lang="en-US"/>
          </a:p>
        </p:txBody>
      </p:sp>
      <p:sp>
        <p:nvSpPr>
          <p:cNvPr id="5" name="Rounded Rectangular Callout 4"/>
          <p:cNvSpPr/>
          <p:nvPr/>
        </p:nvSpPr>
        <p:spPr>
          <a:xfrm>
            <a:off x="6765616" y="4724400"/>
            <a:ext cx="1399922" cy="457200"/>
          </a:xfrm>
          <a:prstGeom prst="wedgeRoundRectCallout">
            <a:avLst>
              <a:gd name="adj1" fmla="val -63335"/>
              <a:gd name="adj2" fmla="val -7444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a:t>
            </a:r>
            <a:r>
              <a:rPr lang="en-US" sz="1200" dirty="0" smtClean="0">
                <a:solidFill>
                  <a:schemeClr val="tx1"/>
                </a:solidFill>
              </a:rPr>
              <a:t>nnual PR’s do not go to </a:t>
            </a:r>
            <a:r>
              <a:rPr lang="en-US" sz="1200" dirty="0" err="1" smtClean="0">
                <a:solidFill>
                  <a:schemeClr val="tx1"/>
                </a:solidFill>
              </a:rPr>
              <a:t>PRC</a:t>
            </a:r>
            <a:r>
              <a:rPr lang="en-US" sz="1200" dirty="0" err="1" smtClean="0"/>
              <a:t>For</a:t>
            </a:r>
            <a:endParaRPr lang="en-US" sz="1200" dirty="0"/>
          </a:p>
        </p:txBody>
      </p:sp>
      <p:sp>
        <p:nvSpPr>
          <p:cNvPr id="7" name="TextBox 6"/>
          <p:cNvSpPr txBox="1"/>
          <p:nvPr/>
        </p:nvSpPr>
        <p:spPr>
          <a:xfrm>
            <a:off x="457200" y="5943600"/>
            <a:ext cx="3810000" cy="276999"/>
          </a:xfrm>
          <a:prstGeom prst="rect">
            <a:avLst/>
          </a:prstGeom>
          <a:noFill/>
        </p:spPr>
        <p:txBody>
          <a:bodyPr wrap="square" rtlCol="0">
            <a:spAutoFit/>
          </a:bodyPr>
          <a:lstStyle/>
          <a:p>
            <a:r>
              <a:rPr lang="en-US" sz="1200" dirty="0"/>
              <a:t>http://foothill.edu/staff/irs/programplans/index.php</a:t>
            </a:r>
          </a:p>
        </p:txBody>
      </p:sp>
      <p:sp>
        <p:nvSpPr>
          <p:cNvPr id="3" name="Slide Number Placeholder 2"/>
          <p:cNvSpPr>
            <a:spLocks noGrp="1"/>
          </p:cNvSpPr>
          <p:nvPr>
            <p:ph type="sldNum" sz="quarter" idx="12"/>
          </p:nvPr>
        </p:nvSpPr>
        <p:spPr/>
        <p:txBody>
          <a:bodyPr/>
          <a:lstStyle/>
          <a:p>
            <a:fld id="{E64A1F52-78BC-46CD-96D9-FFFA215C5F62}" type="slidenum">
              <a:rPr lang="en-US" smtClean="0"/>
              <a:t>8</a:t>
            </a:fld>
            <a:endParaRPr lang="en-US"/>
          </a:p>
        </p:txBody>
      </p:sp>
    </p:spTree>
    <p:extLst>
      <p:ext uri="{BB962C8B-B14F-4D97-AF65-F5344CB8AC3E}">
        <p14:creationId xmlns:p14="http://schemas.microsoft.com/office/powerpoint/2010/main" val="630023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1220278" y="5943600"/>
            <a:ext cx="2611873"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OPC </a:t>
            </a:r>
          </a:p>
          <a:p>
            <a:pPr algn="ctr"/>
            <a:r>
              <a:rPr lang="en-US" sz="1400" dirty="0" smtClean="0">
                <a:solidFill>
                  <a:schemeClr val="tx1"/>
                </a:solidFill>
              </a:rPr>
              <a:t>Resource Allocation</a:t>
            </a:r>
            <a:endParaRPr lang="en-US" sz="1400" dirty="0">
              <a:solidFill>
                <a:schemeClr val="tx1"/>
              </a:solidFill>
            </a:endParaRPr>
          </a:p>
        </p:txBody>
      </p:sp>
      <p:sp>
        <p:nvSpPr>
          <p:cNvPr id="22" name="Oval 21"/>
          <p:cNvSpPr/>
          <p:nvPr/>
        </p:nvSpPr>
        <p:spPr>
          <a:xfrm>
            <a:off x="921948" y="304800"/>
            <a:ext cx="2514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Comprehensive Program Review</a:t>
            </a:r>
            <a:endParaRPr lang="en-US" dirty="0">
              <a:solidFill>
                <a:schemeClr val="tx1"/>
              </a:solidFill>
            </a:endParaRPr>
          </a:p>
        </p:txBody>
      </p:sp>
      <p:sp>
        <p:nvSpPr>
          <p:cNvPr id="23" name="Oval 22"/>
          <p:cNvSpPr/>
          <p:nvPr/>
        </p:nvSpPr>
        <p:spPr>
          <a:xfrm>
            <a:off x="921948" y="1524000"/>
            <a:ext cx="2678503" cy="12388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PRC </a:t>
            </a:r>
          </a:p>
          <a:p>
            <a:pPr algn="ctr"/>
            <a:r>
              <a:rPr lang="en-US" sz="1200" dirty="0" smtClean="0">
                <a:solidFill>
                  <a:schemeClr val="tx1"/>
                </a:solidFill>
              </a:rPr>
              <a:t>Provide a summary of their </a:t>
            </a:r>
            <a:r>
              <a:rPr lang="en-US" sz="1200" dirty="0">
                <a:solidFill>
                  <a:schemeClr val="tx1"/>
                </a:solidFill>
              </a:rPr>
              <a:t>e</a:t>
            </a:r>
            <a:r>
              <a:rPr lang="en-US" sz="1200" dirty="0" smtClean="0">
                <a:solidFill>
                  <a:schemeClr val="tx1"/>
                </a:solidFill>
              </a:rPr>
              <a:t>valuation and recommendations on PR’s (including out of cycle)  and Remediation Plans</a:t>
            </a:r>
            <a:endParaRPr lang="en-US" sz="1200" dirty="0">
              <a:solidFill>
                <a:schemeClr val="tx1"/>
              </a:solidFill>
            </a:endParaRPr>
          </a:p>
        </p:txBody>
      </p:sp>
      <p:sp>
        <p:nvSpPr>
          <p:cNvPr id="26" name="Oval 25"/>
          <p:cNvSpPr/>
          <p:nvPr/>
        </p:nvSpPr>
        <p:spPr>
          <a:xfrm>
            <a:off x="1153425" y="3892419"/>
            <a:ext cx="2124253" cy="8064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PaRC</a:t>
            </a:r>
            <a:endParaRPr lang="en-US" dirty="0">
              <a:solidFill>
                <a:schemeClr val="tx1"/>
              </a:solidFill>
            </a:endParaRPr>
          </a:p>
        </p:txBody>
      </p:sp>
      <p:sp>
        <p:nvSpPr>
          <p:cNvPr id="27" name="Oval 26"/>
          <p:cNvSpPr/>
          <p:nvPr/>
        </p:nvSpPr>
        <p:spPr>
          <a:xfrm>
            <a:off x="6230428" y="4038600"/>
            <a:ext cx="1524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President</a:t>
            </a:r>
            <a:endParaRPr lang="en-US" dirty="0">
              <a:solidFill>
                <a:schemeClr val="tx1"/>
              </a:solidFill>
            </a:endParaRPr>
          </a:p>
        </p:txBody>
      </p:sp>
      <p:sp>
        <p:nvSpPr>
          <p:cNvPr id="17" name="Oval Callout 16"/>
          <p:cNvSpPr/>
          <p:nvPr/>
        </p:nvSpPr>
        <p:spPr>
          <a:xfrm>
            <a:off x="3436547" y="152400"/>
            <a:ext cx="1212731" cy="526758"/>
          </a:xfrm>
          <a:prstGeom prst="wedgeEllipseCallout">
            <a:avLst>
              <a:gd name="adj1" fmla="val -52131"/>
              <a:gd name="adj2" fmla="val 379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3 year cycle</a:t>
            </a:r>
            <a:endParaRPr lang="en-US" sz="1400" dirty="0">
              <a:solidFill>
                <a:schemeClr val="tx1"/>
              </a:solidFill>
            </a:endParaRPr>
          </a:p>
        </p:txBody>
      </p:sp>
      <p:sp>
        <p:nvSpPr>
          <p:cNvPr id="2" name="Rectangle 1"/>
          <p:cNvSpPr/>
          <p:nvPr/>
        </p:nvSpPr>
        <p:spPr>
          <a:xfrm>
            <a:off x="896789" y="3067049"/>
            <a:ext cx="2971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Green, Yellow, Red</a:t>
            </a:r>
          </a:p>
        </p:txBody>
      </p:sp>
      <p:cxnSp>
        <p:nvCxnSpPr>
          <p:cNvPr id="4" name="Straight Arrow Connector 3"/>
          <p:cNvCxnSpPr/>
          <p:nvPr/>
        </p:nvCxnSpPr>
        <p:spPr>
          <a:xfrm>
            <a:off x="2261199" y="2705095"/>
            <a:ext cx="0" cy="34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179248" y="1143000"/>
            <a:ext cx="5034" cy="34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921948" y="5562600"/>
            <a:ext cx="2971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Green</a:t>
            </a:r>
            <a:endParaRPr lang="en-US" dirty="0">
              <a:solidFill>
                <a:schemeClr val="tx1"/>
              </a:solidFill>
            </a:endParaRPr>
          </a:p>
        </p:txBody>
      </p:sp>
      <p:cxnSp>
        <p:nvCxnSpPr>
          <p:cNvPr id="30" name="Curved Connector 29"/>
          <p:cNvCxnSpPr/>
          <p:nvPr/>
        </p:nvCxnSpPr>
        <p:spPr>
          <a:xfrm rot="16200000" flipV="1">
            <a:off x="-1798966" y="3362144"/>
            <a:ext cx="5600700" cy="324211"/>
          </a:xfrm>
          <a:prstGeom prst="curvedConnector4">
            <a:avLst>
              <a:gd name="adj1" fmla="val 1746"/>
              <a:gd name="adj2" fmla="val 17051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3837630" y="4114800"/>
            <a:ext cx="65924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1">
            <a:spAutoFit/>
          </a:bodyPr>
          <a:lstStyle/>
          <a:p>
            <a:pPr algn="ctr"/>
            <a:r>
              <a:rPr lang="en-US" sz="1200" dirty="0" smtClean="0">
                <a:solidFill>
                  <a:schemeClr val="tx1"/>
                </a:solidFill>
              </a:rPr>
              <a:t>Yellow </a:t>
            </a:r>
            <a:r>
              <a:rPr lang="en-US" sz="1200" dirty="0">
                <a:solidFill>
                  <a:schemeClr val="tx1"/>
                </a:solidFill>
              </a:rPr>
              <a:t>Red</a:t>
            </a:r>
          </a:p>
        </p:txBody>
      </p:sp>
      <p:sp>
        <p:nvSpPr>
          <p:cNvPr id="42" name="TextBox 41"/>
          <p:cNvSpPr txBox="1"/>
          <p:nvPr/>
        </p:nvSpPr>
        <p:spPr>
          <a:xfrm>
            <a:off x="4496878" y="4001869"/>
            <a:ext cx="1143000" cy="646331"/>
          </a:xfrm>
          <a:prstGeom prst="rect">
            <a:avLst/>
          </a:prstGeom>
          <a:noFill/>
        </p:spPr>
        <p:txBody>
          <a:bodyPr wrap="square" rtlCol="0">
            <a:spAutoFit/>
          </a:bodyPr>
          <a:lstStyle/>
          <a:p>
            <a:pPr algn="ctr"/>
            <a:r>
              <a:rPr lang="en-US" sz="1200" u="sng" dirty="0" smtClean="0"/>
              <a:t>Remediation</a:t>
            </a:r>
          </a:p>
          <a:p>
            <a:pPr algn="ctr"/>
            <a:r>
              <a:rPr lang="en-US" sz="1200" u="sng" dirty="0" smtClean="0"/>
              <a:t>Suspension</a:t>
            </a:r>
          </a:p>
          <a:p>
            <a:pPr algn="ctr"/>
            <a:r>
              <a:rPr lang="en-US" sz="1200" u="sng" dirty="0" smtClean="0"/>
              <a:t>Discontinuance</a:t>
            </a:r>
            <a:endParaRPr lang="en-US" sz="1200" u="sng" dirty="0"/>
          </a:p>
        </p:txBody>
      </p:sp>
      <p:cxnSp>
        <p:nvCxnSpPr>
          <p:cNvPr id="45" name="Straight Arrow Connector 44"/>
          <p:cNvCxnSpPr/>
          <p:nvPr/>
        </p:nvCxnSpPr>
        <p:spPr>
          <a:xfrm>
            <a:off x="5670074" y="4267200"/>
            <a:ext cx="4270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2407848" y="3422884"/>
            <a:ext cx="0" cy="34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229570" y="4876800"/>
            <a:ext cx="0" cy="6292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007578" y="5229044"/>
            <a:ext cx="2223099" cy="276999"/>
          </a:xfrm>
          <a:prstGeom prst="rect">
            <a:avLst/>
          </a:prstGeom>
          <a:noFill/>
        </p:spPr>
        <p:txBody>
          <a:bodyPr wrap="square" rtlCol="0">
            <a:spAutoFit/>
          </a:bodyPr>
          <a:lstStyle/>
          <a:p>
            <a:r>
              <a:rPr lang="en-US" sz="1200" u="sng" dirty="0" smtClean="0"/>
              <a:t>Program Discontinuance Process</a:t>
            </a:r>
            <a:endParaRPr lang="en-US" sz="1200" dirty="0" smtClean="0"/>
          </a:p>
        </p:txBody>
      </p:sp>
      <p:cxnSp>
        <p:nvCxnSpPr>
          <p:cNvPr id="58" name="Straight Arrow Connector 57"/>
          <p:cNvCxnSpPr/>
          <p:nvPr/>
        </p:nvCxnSpPr>
        <p:spPr>
          <a:xfrm>
            <a:off x="6992428" y="4698882"/>
            <a:ext cx="0" cy="5589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280750" y="4326007"/>
            <a:ext cx="4270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Curved Connector 69"/>
          <p:cNvCxnSpPr/>
          <p:nvPr/>
        </p:nvCxnSpPr>
        <p:spPr>
          <a:xfrm rot="10800000">
            <a:off x="3838755" y="2061276"/>
            <a:ext cx="2588742" cy="1977324"/>
          </a:xfrm>
          <a:prstGeom prst="curvedConnector3">
            <a:avLst>
              <a:gd name="adj1" fmla="val 13012"/>
            </a:avLst>
          </a:prstGeom>
          <a:ln>
            <a:tailEnd type="arrow"/>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2805967" y="4953361"/>
            <a:ext cx="2052368" cy="4670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Out of Cycle Review Based on Annual</a:t>
            </a:r>
            <a:endParaRPr lang="en-US" sz="1200" dirty="0">
              <a:solidFill>
                <a:schemeClr val="tx1"/>
              </a:solidFill>
            </a:endParaRPr>
          </a:p>
        </p:txBody>
      </p:sp>
      <p:cxnSp>
        <p:nvCxnSpPr>
          <p:cNvPr id="103" name="Straight Arrow Connector 102"/>
          <p:cNvCxnSpPr/>
          <p:nvPr/>
        </p:nvCxnSpPr>
        <p:spPr>
          <a:xfrm>
            <a:off x="2972878" y="4648200"/>
            <a:ext cx="76200" cy="3301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4961267" y="4648200"/>
            <a:ext cx="1238250" cy="442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9" name="Curved Connector 108"/>
          <p:cNvCxnSpPr>
            <a:stCxn id="26" idx="2"/>
          </p:cNvCxnSpPr>
          <p:nvPr/>
        </p:nvCxnSpPr>
        <p:spPr>
          <a:xfrm rot="10800000">
            <a:off x="823823" y="2143417"/>
            <a:ext cx="329602" cy="2152235"/>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16" name="Oval Callout 115"/>
          <p:cNvSpPr/>
          <p:nvPr/>
        </p:nvSpPr>
        <p:spPr>
          <a:xfrm>
            <a:off x="854376" y="3396181"/>
            <a:ext cx="1339970" cy="490019"/>
          </a:xfrm>
          <a:prstGeom prst="wedgeEllipseCallout">
            <a:avLst>
              <a:gd name="adj1" fmla="val -44966"/>
              <a:gd name="adj2" fmla="val 428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Request for more Information and clarification</a:t>
            </a:r>
            <a:endParaRPr lang="en-US" sz="800" dirty="0">
              <a:solidFill>
                <a:schemeClr val="tx1"/>
              </a:solidFill>
            </a:endParaRPr>
          </a:p>
        </p:txBody>
      </p:sp>
      <p:sp>
        <p:nvSpPr>
          <p:cNvPr id="1054" name="TextBox 1053"/>
          <p:cNvSpPr txBox="1"/>
          <p:nvPr/>
        </p:nvSpPr>
        <p:spPr>
          <a:xfrm>
            <a:off x="3868589" y="743420"/>
            <a:ext cx="4742011" cy="954107"/>
          </a:xfrm>
          <a:prstGeom prst="rect">
            <a:avLst/>
          </a:prstGeom>
          <a:noFill/>
        </p:spPr>
        <p:txBody>
          <a:bodyPr wrap="square" rtlCol="0">
            <a:spAutoFit/>
          </a:bodyPr>
          <a:lstStyle/>
          <a:p>
            <a:r>
              <a:rPr lang="en-US" sz="2800" u="sng" dirty="0" smtClean="0"/>
              <a:t>Foothill College Comprehensive</a:t>
            </a:r>
          </a:p>
          <a:p>
            <a:r>
              <a:rPr lang="en-US" sz="2800" u="sng" dirty="0" smtClean="0"/>
              <a:t>Program Review Process</a:t>
            </a:r>
            <a:endParaRPr lang="en-US" sz="2800" u="sng" dirty="0"/>
          </a:p>
        </p:txBody>
      </p:sp>
      <p:sp>
        <p:nvSpPr>
          <p:cNvPr id="132" name="TextBox 131"/>
          <p:cNvSpPr txBox="1"/>
          <p:nvPr/>
        </p:nvSpPr>
        <p:spPr>
          <a:xfrm>
            <a:off x="7543800" y="6266372"/>
            <a:ext cx="1364671" cy="461665"/>
          </a:xfrm>
          <a:prstGeom prst="rect">
            <a:avLst/>
          </a:prstGeom>
          <a:noFill/>
        </p:spPr>
        <p:txBody>
          <a:bodyPr wrap="square" rtlCol="0">
            <a:spAutoFit/>
          </a:bodyPr>
          <a:lstStyle/>
          <a:p>
            <a:r>
              <a:rPr lang="en-US" sz="1200" dirty="0" smtClean="0"/>
              <a:t>Draft</a:t>
            </a:r>
          </a:p>
          <a:p>
            <a:r>
              <a:rPr lang="en-US" sz="1200" dirty="0" smtClean="0"/>
              <a:t>October 30, 2014</a:t>
            </a:r>
            <a:endParaRPr lang="en-US" sz="1200" dirty="0"/>
          </a:p>
        </p:txBody>
      </p:sp>
      <p:sp>
        <p:nvSpPr>
          <p:cNvPr id="39" name="Rectangle 38"/>
          <p:cNvSpPr/>
          <p:nvPr/>
        </p:nvSpPr>
        <p:spPr>
          <a:xfrm>
            <a:off x="6049474" y="2231492"/>
            <a:ext cx="2236039" cy="14096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Remediation Plan – </a:t>
            </a:r>
          </a:p>
          <a:p>
            <a:r>
              <a:rPr lang="en-US" sz="1400" dirty="0" smtClean="0">
                <a:solidFill>
                  <a:schemeClr val="tx1"/>
                </a:solidFill>
              </a:rPr>
              <a:t>goals, benchmarks, timeline</a:t>
            </a:r>
          </a:p>
          <a:p>
            <a:r>
              <a:rPr lang="en-US" sz="1400" dirty="0" smtClean="0">
                <a:solidFill>
                  <a:schemeClr val="tx1"/>
                </a:solidFill>
              </a:rPr>
              <a:t>OR a follow-up response to sections in need of clarification / rewriting</a:t>
            </a:r>
          </a:p>
          <a:p>
            <a:pPr algn="ctr"/>
            <a:endParaRPr lang="en-US" sz="1400" dirty="0">
              <a:solidFill>
                <a:schemeClr val="tx1"/>
              </a:solidFill>
            </a:endParaRPr>
          </a:p>
        </p:txBody>
      </p:sp>
      <p:sp>
        <p:nvSpPr>
          <p:cNvPr id="3" name="Date Placeholder 2"/>
          <p:cNvSpPr>
            <a:spLocks noGrp="1"/>
          </p:cNvSpPr>
          <p:nvPr>
            <p:ph type="dt" sz="half" idx="10"/>
          </p:nvPr>
        </p:nvSpPr>
        <p:spPr/>
        <p:txBody>
          <a:bodyPr/>
          <a:lstStyle/>
          <a:p>
            <a:r>
              <a:rPr lang="en-US" smtClean="0"/>
              <a:t>11/17/2014</a:t>
            </a:r>
            <a:endParaRPr lang="en-US"/>
          </a:p>
        </p:txBody>
      </p:sp>
      <p:sp>
        <p:nvSpPr>
          <p:cNvPr id="5" name="Footer Placeholder 4"/>
          <p:cNvSpPr>
            <a:spLocks noGrp="1"/>
          </p:cNvSpPr>
          <p:nvPr>
            <p:ph type="ftr" sz="quarter" idx="11"/>
          </p:nvPr>
        </p:nvSpPr>
        <p:spPr/>
        <p:txBody>
          <a:bodyPr/>
          <a:lstStyle/>
          <a:p>
            <a:r>
              <a:rPr lang="en-US" smtClean="0"/>
              <a:t>Program Review Training Fall 204</a:t>
            </a:r>
            <a:endParaRPr lang="en-US"/>
          </a:p>
        </p:txBody>
      </p:sp>
      <p:sp>
        <p:nvSpPr>
          <p:cNvPr id="6" name="Slide Number Placeholder 5"/>
          <p:cNvSpPr>
            <a:spLocks noGrp="1"/>
          </p:cNvSpPr>
          <p:nvPr>
            <p:ph type="sldNum" sz="quarter" idx="12"/>
          </p:nvPr>
        </p:nvSpPr>
        <p:spPr/>
        <p:txBody>
          <a:bodyPr/>
          <a:lstStyle/>
          <a:p>
            <a:fld id="{E64A1F52-78BC-46CD-96D9-FFFA215C5F62}" type="slidenum">
              <a:rPr lang="en-US" smtClean="0"/>
              <a:t>9</a:t>
            </a:fld>
            <a:endParaRPr lang="en-US"/>
          </a:p>
        </p:txBody>
      </p:sp>
    </p:spTree>
    <p:extLst>
      <p:ext uri="{BB962C8B-B14F-4D97-AF65-F5344CB8AC3E}">
        <p14:creationId xmlns:p14="http://schemas.microsoft.com/office/powerpoint/2010/main" val="76576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animBg="1"/>
      <p:bldP spid="26" grpId="0" animBg="1"/>
      <p:bldP spid="27" grpId="0" animBg="1"/>
      <p:bldP spid="17" grpId="0" animBg="1"/>
      <p:bldP spid="2" grpId="0" animBg="1"/>
      <p:bldP spid="29" grpId="0" animBg="1"/>
      <p:bldP spid="43" grpId="0" animBg="1"/>
      <p:bldP spid="42" grpId="0"/>
      <p:bldP spid="101" grpId="0" animBg="1"/>
      <p:bldP spid="116" grpId="0" animBg="1"/>
      <p:bldP spid="3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TotalTime>
  <Words>1850</Words>
  <Application>Microsoft Office PowerPoint</Application>
  <PresentationFormat>On-screen Show (4:3)</PresentationFormat>
  <Paragraphs>303</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Foothill College Administrative Program Review Training</vt:lpstr>
      <vt:lpstr>Types of Program Review</vt:lpstr>
      <vt:lpstr>Training Outcomes</vt:lpstr>
      <vt:lpstr>Program Review Goals</vt:lpstr>
      <vt:lpstr>Purposes of Program Review</vt:lpstr>
      <vt:lpstr>ACCJC Program Review Rubric</vt:lpstr>
      <vt:lpstr>Its About Improvement!</vt:lpstr>
      <vt:lpstr>Comprehensive Program Review Steps</vt:lpstr>
      <vt:lpstr>PowerPoint Presentation</vt:lpstr>
      <vt:lpstr>Program Review FAQs</vt:lpstr>
      <vt:lpstr>Program Review Sections</vt:lpstr>
      <vt:lpstr>Program Review Writing Suggestions</vt:lpstr>
      <vt:lpstr>Program Review Suggestions (cont)</vt:lpstr>
      <vt:lpstr>Section 3:  Core Missions</vt:lpstr>
      <vt:lpstr>Examples From Data Sections</vt:lpstr>
      <vt:lpstr>PowerPoint Presentation</vt:lpstr>
      <vt:lpstr>PowerPoint Presentation</vt:lpstr>
      <vt:lpstr>PowerPoint Presentation</vt:lpstr>
      <vt:lpstr>Example Instructional Data Sections</vt:lpstr>
      <vt:lpstr>PowerPoint Presentation</vt:lpstr>
      <vt:lpstr>PowerPoint Presentation</vt:lpstr>
      <vt:lpstr>PowerPoint Presentation</vt:lpstr>
      <vt:lpstr>PowerPoint Presentation</vt:lpstr>
      <vt:lpstr>PowerPoint Presentation</vt:lpstr>
      <vt:lpstr>Program Review Rubric</vt:lpstr>
      <vt:lpstr>Program Review Rubric (Cont.)</vt:lpstr>
      <vt:lpstr>PRC Recommendations</vt:lpstr>
      <vt:lpstr>Timeline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FHDA</dc:creator>
  <cp:lastModifiedBy>FHDA</cp:lastModifiedBy>
  <cp:revision>67</cp:revision>
  <cp:lastPrinted>2014-11-05T18:36:09Z</cp:lastPrinted>
  <dcterms:created xsi:type="dcterms:W3CDTF">2014-10-29T20:11:37Z</dcterms:created>
  <dcterms:modified xsi:type="dcterms:W3CDTF">2014-11-11T22:06:10Z</dcterms:modified>
</cp:coreProperties>
</file>