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81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2D9F2-3CAB-3947-BB55-8CA14B502CD8}" type="datetime1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D80AA-689A-3D47-AE08-C48A111B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49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7944-47BB-A046-BE79-9991E25CD7A6}" type="datetime1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5E52-7AF6-354C-8D65-0B411B8F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2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campus constituents</a:t>
            </a:r>
            <a:r>
              <a:rPr lang="en-US" baseline="0" dirty="0" smtClean="0"/>
              <a:t> are encouraged to participate</a:t>
            </a:r>
          </a:p>
          <a:p>
            <a:r>
              <a:rPr lang="en-US" baseline="0" dirty="0" smtClean="0"/>
              <a:t>Plan to include community and trustees for a fuller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John and Dan as here as “hands and ears” during this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</a:t>
            </a:r>
            <a:r>
              <a:rPr lang="en-US" baseline="0" dirty="0" smtClean="0"/>
              <a:t> rules really just focusing on setting expectations (that we are agree 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ESMP</a:t>
            </a:r>
            <a:r>
              <a:rPr lang="en-US" baseline="0" dirty="0" smtClean="0"/>
              <a:t> should focus on students, community and 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8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importance</a:t>
            </a:r>
            <a:r>
              <a:rPr lang="en-US" baseline="0" dirty="0" smtClean="0"/>
              <a:t> of data and how the ESMP process will be accessible on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0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webinar conducted week of 4/27?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7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Monday,</a:t>
            </a:r>
            <a:r>
              <a:rPr lang="en-US" baseline="0" dirty="0" smtClean="0"/>
              <a:t> 5/25 is Memorial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5E52-7AF6-354C-8D65-0B411B8F3C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C0EF-CFF4-9943-98EE-04580ADD7CC4}" type="datetime1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930F-2231-7241-8AD5-88E086065A40}" type="datetime1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74A5-A45F-604F-9AA5-84B89D54A789}" type="datetime1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8DC1-1144-604D-96BC-E2E5381C5759}" type="datetime1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A6FF-0E76-504D-9CBA-07E03622690F}" type="datetime1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3B95-81D2-D144-872C-8B6084A6A64C}" type="datetime1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95FC-EE9D-ED42-A372-C8568F918B24}" type="datetime1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DAC2-65F7-4F40-9ACC-A70D46C7C235}" type="datetime1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9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BE5D-75CC-8C44-86A7-4A407D3E7BB2}" type="datetime1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0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3C3-7B67-F449-BB44-0834D22D3EDE}" type="datetime1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4746-1F00-EF45-8E4C-8D82A34DDBD6}" type="datetime1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6C49-8473-634F-8B62-3F7491467F66}" type="datetime1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BC05-8A06-EF4B-BC54-C581C3CE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8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3.doc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4.doc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5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Oh, the Places We Can Go!</a:t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 smtClean="0"/>
              <a:t>Educational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Plan (</a:t>
            </a:r>
            <a:r>
              <a:rPr lang="en-US" dirty="0" smtClean="0"/>
              <a:t>EMP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375" y="3886200"/>
            <a:ext cx="6778625" cy="1752600"/>
          </a:xfrm>
        </p:spPr>
        <p:txBody>
          <a:bodyPr/>
          <a:lstStyle/>
          <a:p>
            <a:r>
              <a:rPr lang="en-US" dirty="0" smtClean="0"/>
              <a:t>Planning and Resource Council (</a:t>
            </a:r>
            <a:r>
              <a:rPr lang="en-US" dirty="0" err="1" smtClean="0"/>
              <a:t>PaRC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March 18</a:t>
            </a:r>
            <a:r>
              <a:rPr lang="en-US" smtClean="0"/>
              <a:t>, 2015</a:t>
            </a:r>
            <a:endParaRPr lang="en-US" dirty="0" smtClean="0"/>
          </a:p>
        </p:txBody>
      </p:sp>
      <p:pic>
        <p:nvPicPr>
          <p:cNvPr id="4" name="Content Placeholder 3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85800"/>
            <a:ext cx="6089904" cy="470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5953991"/>
            <a:ext cx="82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E. </a:t>
            </a:r>
            <a:r>
              <a:rPr lang="en-US" sz="1000" dirty="0" err="1" smtClean="0"/>
              <a:t>Kuo</a:t>
            </a:r>
            <a:endParaRPr lang="en-US" sz="1000" dirty="0" smtClean="0"/>
          </a:p>
          <a:p>
            <a:r>
              <a:rPr lang="en-US" sz="1000" dirty="0" smtClean="0"/>
              <a:t>FH IR&amp;P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38939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help us decide what path we might take</a:t>
            </a:r>
          </a:p>
          <a:p>
            <a:r>
              <a:rPr lang="en-US" dirty="0" smtClean="0"/>
              <a:t>Can provide context as we work on identifying institutional goals</a:t>
            </a:r>
          </a:p>
          <a:p>
            <a:r>
              <a:rPr lang="en-US" dirty="0" smtClean="0"/>
              <a:t>Data elements will include:</a:t>
            </a:r>
          </a:p>
          <a:p>
            <a:pPr lvl="1"/>
            <a:r>
              <a:rPr lang="en-US" dirty="0"/>
              <a:t>Quantitative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/>
              <a:t>Qualitative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All data will be accessible and open for feedback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Our Guidebook: The Data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22" y="5262066"/>
            <a:ext cx="79502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http://</a:t>
            </a:r>
            <a:r>
              <a:rPr lang="en-US" sz="2800" dirty="0" err="1">
                <a:solidFill>
                  <a:srgbClr val="0000FF"/>
                </a:solidFill>
              </a:rPr>
              <a:t>www.foothill.edu</a:t>
            </a:r>
            <a:r>
              <a:rPr lang="en-US" sz="2800" dirty="0">
                <a:solidFill>
                  <a:srgbClr val="0000FF"/>
                </a:solidFill>
              </a:rPr>
              <a:t>/staff/</a:t>
            </a:r>
            <a:r>
              <a:rPr lang="en-US" sz="2800" dirty="0" err="1">
                <a:solidFill>
                  <a:srgbClr val="0000FF"/>
                </a:solidFill>
              </a:rPr>
              <a:t>irs</a:t>
            </a:r>
            <a:r>
              <a:rPr lang="en-US" sz="2800" dirty="0">
                <a:solidFill>
                  <a:srgbClr val="0000FF"/>
                </a:solidFill>
              </a:rPr>
              <a:t>/ESMP/</a:t>
            </a:r>
            <a:r>
              <a:rPr lang="en-US" sz="2800" dirty="0" err="1">
                <a:solidFill>
                  <a:srgbClr val="0000FF"/>
                </a:solidFill>
              </a:rPr>
              <a:t>index.php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042061"/>
              </p:ext>
            </p:extLst>
          </p:nvPr>
        </p:nvGraphicFramePr>
        <p:xfrm>
          <a:off x="1250950" y="1044079"/>
          <a:ext cx="66405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Document" r:id="rId3" imgW="9055100" imgH="6172200" progId="Word.Document.8">
                  <p:embed/>
                </p:oleObj>
              </mc:Choice>
              <mc:Fallback>
                <p:oleObj name="Document" r:id="rId3" imgW="9055100" imgH="61722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1044079"/>
                        <a:ext cx="664051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What’s the Proposed Roadmap? 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84625" y="255587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56125" y="3016250"/>
            <a:ext cx="2667000" cy="27204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8750" y="5736709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mtg</a:t>
            </a:r>
            <a:r>
              <a:rPr lang="en-US" dirty="0" smtClean="0"/>
              <a:t> with ESMP steering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86103"/>
              </p:ext>
            </p:extLst>
          </p:nvPr>
        </p:nvGraphicFramePr>
        <p:xfrm>
          <a:off x="1395413" y="1044079"/>
          <a:ext cx="63531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Document" r:id="rId3" imgW="9055100" imgH="6451600" progId="Word.Document.8">
                  <p:embed/>
                </p:oleObj>
              </mc:Choice>
              <mc:Fallback>
                <p:oleObj name="Document" r:id="rId3" imgW="9055100" imgH="64516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5413" y="1044079"/>
                        <a:ext cx="63531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What’s the Proposed Roadmap? 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84625" y="315912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24375" y="3635375"/>
            <a:ext cx="2667000" cy="1990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8750" y="5736709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Kickoff meeting at </a:t>
            </a:r>
            <a:r>
              <a:rPr lang="en-US" dirty="0" err="1" smtClean="0"/>
              <a:t>PaRC</a:t>
            </a:r>
            <a:r>
              <a:rPr lang="en-US" dirty="0" smtClean="0"/>
              <a:t> (with the CBT)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Spring Quarter Timeline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266313"/>
              </p:ext>
            </p:extLst>
          </p:nvPr>
        </p:nvGraphicFramePr>
        <p:xfrm>
          <a:off x="1325563" y="1044079"/>
          <a:ext cx="64928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Document" r:id="rId5" imgW="9055100" imgH="6311900" progId="Word.Document.8">
                  <p:embed/>
                </p:oleObj>
              </mc:Choice>
              <mc:Fallback>
                <p:oleObj name="Document" r:id="rId5" imgW="9055100" imgH="6311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563" y="1044079"/>
                        <a:ext cx="64928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4016375" y="46037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73400" y="46291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6375" y="387667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66950" y="310832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47900" y="38671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143000" y="4283075"/>
            <a:ext cx="1104901" cy="650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" y="4933950"/>
            <a:ext cx="164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survey opens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143000" y="1238250"/>
            <a:ext cx="1104900" cy="1870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874" y="843558"/>
            <a:ext cx="242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interviews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36937" y="5200650"/>
            <a:ext cx="371475" cy="464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40175" y="5200650"/>
            <a:ext cx="43180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87625" y="5746750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Campus interviews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587875" y="4321175"/>
            <a:ext cx="2619375" cy="1393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42000" y="5667375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 </a:t>
            </a:r>
            <a:r>
              <a:rPr lang="en-US" dirty="0" smtClean="0"/>
              <a:t>Master </a:t>
            </a:r>
            <a:r>
              <a:rPr lang="en-US" dirty="0" smtClean="0"/>
              <a:t>Plan meeting</a:t>
            </a:r>
          </a:p>
          <a:p>
            <a:r>
              <a:rPr lang="en-US" dirty="0" smtClean="0"/>
              <a:t>Discuss environmental scan data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540250" y="5137150"/>
            <a:ext cx="412750" cy="559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87875" y="56515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Town Hall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40374" y="1907997"/>
            <a:ext cx="2889251" cy="1200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Suggestions re: how to include online experiences?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38125" y="1623318"/>
            <a:ext cx="458787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John and Dan’s philosophy and approach to documenting voices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81625" y="3355886"/>
            <a:ext cx="3506787" cy="1200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Suggestions re: how to organizing community and campus interviews?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13</a:t>
            </a:fld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92650" y="4933950"/>
            <a:ext cx="2012950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/>
      <p:bldP spid="20" grpId="0"/>
      <p:bldP spid="31" grpId="0"/>
      <p:bldP spid="34" grpId="0"/>
      <p:bldP spid="37" grpId="0"/>
      <p:bldP spid="38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Spring Quarter Timeline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0850"/>
              </p:ext>
            </p:extLst>
          </p:nvPr>
        </p:nvGraphicFramePr>
        <p:xfrm>
          <a:off x="1244600" y="1044079"/>
          <a:ext cx="66532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Document" r:id="rId5" imgW="9055100" imgH="6159500" progId="Word.Document.8">
                  <p:embed/>
                </p:oleObj>
              </mc:Choice>
              <mc:Fallback>
                <p:oleObj name="Document" r:id="rId5" imgW="9055100" imgH="61595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600" y="1044079"/>
                        <a:ext cx="665321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4000500" y="28892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52875" y="222250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8952" y="163512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73219" y="2159000"/>
            <a:ext cx="1505531" cy="3603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27875" y="5715000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survey closes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68375" y="2698750"/>
            <a:ext cx="2984500" cy="3016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17875" y="3413125"/>
            <a:ext cx="809625" cy="234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5750" y="5826125"/>
            <a:ext cx="168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packet to </a:t>
            </a:r>
            <a:r>
              <a:rPr lang="en-US" dirty="0" smtClean="0"/>
              <a:t>EMP </a:t>
            </a:r>
            <a:r>
              <a:rPr lang="en-US" dirty="0" smtClean="0"/>
              <a:t>steering committee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79624" y="5667375"/>
            <a:ext cx="522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day workshop with </a:t>
            </a:r>
            <a:r>
              <a:rPr lang="en-US" dirty="0" smtClean="0"/>
              <a:t>EMP </a:t>
            </a:r>
            <a:r>
              <a:rPr lang="en-US" dirty="0" smtClean="0"/>
              <a:t>steering committee; Review data and identify goals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059077" y="415290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079500" y="4397375"/>
            <a:ext cx="1857375" cy="31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000" y="3708400"/>
            <a:ext cx="12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feedback period begins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13990" y="4060736"/>
            <a:ext cx="4052923" cy="1200328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John and Dan discuss approach to integrating quantitative and qualitative data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436" y="1958766"/>
            <a:ext cx="2413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Webinar</a:t>
            </a:r>
          </a:p>
          <a:p>
            <a:pPr algn="ctr"/>
            <a:r>
              <a:rPr lang="en-US" sz="2400" dirty="0" smtClean="0"/>
              <a:t>Week of May 4</a:t>
            </a:r>
          </a:p>
        </p:txBody>
      </p:sp>
    </p:spTree>
    <p:extLst>
      <p:ext uri="{BB962C8B-B14F-4D97-AF65-F5344CB8AC3E}">
        <p14:creationId xmlns:p14="http://schemas.microsoft.com/office/powerpoint/2010/main" val="7698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8" grpId="0"/>
      <p:bldP spid="24" grpId="0"/>
      <p:bldP spid="25" grpId="0"/>
      <p:bldP spid="26" grpId="0" animBg="1"/>
      <p:bldP spid="29" grpId="0"/>
      <p:bldP spid="3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Spring Quarter Timeline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063983"/>
              </p:ext>
            </p:extLst>
          </p:nvPr>
        </p:nvGraphicFramePr>
        <p:xfrm>
          <a:off x="1325563" y="1044079"/>
          <a:ext cx="64928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Document" r:id="rId4" imgW="9055100" imgH="6311900" progId="Word.Document.8">
                  <p:embed/>
                </p:oleObj>
              </mc:Choice>
              <mc:Fallback>
                <p:oleObj name="Document" r:id="rId4" imgW="9055100" imgH="6311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5563" y="1044079"/>
                        <a:ext cx="64928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984625" y="238125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6125" y="2841625"/>
            <a:ext cx="1717094" cy="2857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8077" y="5615187"/>
            <a:ext cx="582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Follow-up/Debrief </a:t>
            </a:r>
            <a:r>
              <a:rPr lang="en-US" dirty="0" err="1" smtClean="0"/>
              <a:t>mtg</a:t>
            </a:r>
            <a:r>
              <a:rPr lang="en-US" dirty="0" smtClean="0"/>
              <a:t> with </a:t>
            </a:r>
            <a:r>
              <a:rPr lang="en-US" dirty="0" smtClean="0"/>
              <a:t>EMP </a:t>
            </a:r>
            <a:r>
              <a:rPr lang="en-US" dirty="0" smtClean="0"/>
              <a:t>steering committee;</a:t>
            </a:r>
          </a:p>
          <a:p>
            <a:r>
              <a:rPr lang="en-US" dirty="0" smtClean="0"/>
              <a:t>Review initial goals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270125" y="309562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5749" y="4048125"/>
            <a:ext cx="1246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</a:t>
            </a:r>
            <a:r>
              <a:rPr lang="en-US" dirty="0"/>
              <a:t>f</a:t>
            </a:r>
            <a:r>
              <a:rPr lang="en-US" dirty="0" smtClean="0"/>
              <a:t>eedback period begins</a:t>
            </a:r>
          </a:p>
          <a:p>
            <a:r>
              <a:rPr lang="en-US" dirty="0" smtClean="0"/>
              <a:t>(if needed)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084477" y="4613275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21" idx="0"/>
          </p:cNvCxnSpPr>
          <p:nvPr/>
        </p:nvCxnSpPr>
        <p:spPr>
          <a:xfrm flipH="1">
            <a:off x="1440639" y="5041900"/>
            <a:ext cx="1643838" cy="704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95375" y="3381375"/>
            <a:ext cx="11112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0200" y="5746750"/>
            <a:ext cx="22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 </a:t>
            </a:r>
            <a:r>
              <a:rPr lang="en-US" dirty="0" smtClean="0"/>
              <a:t>goals finalized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776261" y="1614973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73219" y="2144417"/>
            <a:ext cx="1693504" cy="1236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66885" y="3198385"/>
            <a:ext cx="1171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feedback period ends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797369" y="3883590"/>
            <a:ext cx="5715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31267" y="4359840"/>
            <a:ext cx="1619124" cy="506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50390" y="4552761"/>
            <a:ext cx="1193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feedback period ends</a:t>
            </a:r>
          </a:p>
          <a:p>
            <a:r>
              <a:rPr lang="en-US" dirty="0" smtClean="0"/>
              <a:t>(if needed)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8" grpId="0"/>
      <p:bldP spid="15" grpId="0" animBg="1"/>
      <p:bldP spid="21" grpId="0"/>
      <p:bldP spid="23" grpId="0" animBg="1"/>
      <p:bldP spid="27" grpId="0"/>
      <p:bldP spid="28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Summer and Fall Quarter Timeline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</a:p>
          <a:p>
            <a:pPr lvl="1"/>
            <a:r>
              <a:rPr lang="en-US" dirty="0" smtClean="0"/>
              <a:t>Develop draft </a:t>
            </a:r>
            <a:r>
              <a:rPr lang="en-US" dirty="0" smtClean="0"/>
              <a:t> </a:t>
            </a:r>
          </a:p>
          <a:p>
            <a:r>
              <a:rPr lang="en-US" dirty="0" smtClean="0"/>
              <a:t>Fall 2015</a:t>
            </a:r>
          </a:p>
          <a:p>
            <a:pPr lvl="1"/>
            <a:r>
              <a:rPr lang="en-US" dirty="0" smtClean="0"/>
              <a:t>Engage </a:t>
            </a:r>
            <a:r>
              <a:rPr lang="en-US" dirty="0" smtClean="0"/>
              <a:t>campus with draft</a:t>
            </a:r>
          </a:p>
          <a:p>
            <a:pPr lvl="1"/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Editing</a:t>
            </a:r>
          </a:p>
          <a:p>
            <a:pPr lvl="1"/>
            <a:r>
              <a:rPr lang="en-US" dirty="0" smtClean="0"/>
              <a:t>Board approval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r>
              <a:rPr lang="en-US" dirty="0" smtClean="0"/>
              <a:t>Thoughts?</a:t>
            </a:r>
          </a:p>
          <a:p>
            <a:r>
              <a:rPr lang="en-US" dirty="0" smtClean="0"/>
              <a:t>Concerns?</a:t>
            </a:r>
          </a:p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Are you comfortable with how the process is unfolding? </a:t>
            </a:r>
          </a:p>
          <a:p>
            <a:r>
              <a:rPr lang="en-US" dirty="0" smtClean="0"/>
              <a:t>Do we feel we can all get into the car before it starts?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For Your Consideration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7654"/>
            <a:ext cx="8229600" cy="1303271"/>
          </a:xfrm>
        </p:spPr>
        <p:txBody>
          <a:bodyPr/>
          <a:lstStyle/>
          <a:p>
            <a:r>
              <a:rPr lang="en-US" dirty="0" smtClean="0"/>
              <a:t>Let everyone (your constituents) know the journey</a:t>
            </a:r>
            <a:r>
              <a:rPr lang="en-US" dirty="0"/>
              <a:t> </a:t>
            </a:r>
            <a:r>
              <a:rPr lang="en-US" dirty="0" smtClean="0"/>
              <a:t>(process) is about to begin!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Let’s Hit the Road 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690091"/>
            <a:ext cx="778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Help us navigate:</a:t>
            </a:r>
          </a:p>
          <a:p>
            <a:pPr algn="ctr"/>
            <a:r>
              <a:rPr lang="en-US" sz="2400" dirty="0" smtClean="0"/>
              <a:t>John </a:t>
            </a:r>
            <a:r>
              <a:rPr lang="en-US" sz="2400" dirty="0" err="1" smtClean="0"/>
              <a:t>Spevak</a:t>
            </a:r>
            <a:r>
              <a:rPr lang="en-US" sz="2400" dirty="0" smtClean="0"/>
              <a:t>*</a:t>
            </a:r>
            <a:r>
              <a:rPr lang="en-US" sz="2400" dirty="0" err="1" smtClean="0"/>
              <a:t>john.spevak@gmail.edu</a:t>
            </a:r>
            <a:endParaRPr lang="en-US" sz="2400" dirty="0" smtClean="0"/>
          </a:p>
          <a:p>
            <a:pPr algn="ctr"/>
            <a:r>
              <a:rPr lang="en-US" sz="2400" dirty="0" smtClean="0"/>
              <a:t>Dan Rosenberg</a:t>
            </a:r>
            <a:r>
              <a:rPr lang="en-US" sz="2400" dirty="0"/>
              <a:t>*</a:t>
            </a:r>
            <a:r>
              <a:rPr lang="en-US" sz="2400" dirty="0" err="1"/>
              <a:t>dan@</a:t>
            </a:r>
            <a:r>
              <a:rPr lang="en-US" sz="2400" dirty="0" err="1" smtClean="0"/>
              <a:t>rosenbergconsulting.net</a:t>
            </a:r>
            <a:endParaRPr lang="en-US" sz="2400" dirty="0" smtClean="0"/>
          </a:p>
          <a:p>
            <a:pPr algn="ctr"/>
            <a:r>
              <a:rPr lang="en-US" sz="2400" dirty="0" smtClean="0"/>
              <a:t>Elaine </a:t>
            </a:r>
            <a:r>
              <a:rPr lang="en-US" sz="2400" dirty="0" err="1" smtClean="0"/>
              <a:t>Kuo</a:t>
            </a:r>
            <a:r>
              <a:rPr lang="en-US" sz="2400" dirty="0" smtClean="0"/>
              <a:t> *</a:t>
            </a:r>
            <a:r>
              <a:rPr lang="en-US" sz="2400" dirty="0" err="1" smtClean="0"/>
              <a:t>kuoelaine@fhda.edu</a:t>
            </a:r>
            <a:endParaRPr lang="en-US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rcRect t="18966" b="18966"/>
          <a:stretch>
            <a:fillRect/>
          </a:stretch>
        </p:blipFill>
        <p:spPr>
          <a:xfrm>
            <a:off x="2298923" y="2159961"/>
            <a:ext cx="4660575" cy="256313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450" y="5100180"/>
            <a:ext cx="5816019" cy="827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We’re on a journey together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Welcome!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pic>
        <p:nvPicPr>
          <p:cNvPr id="3" name="Picture 2" descr="PACKED UP CAR- CLIP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68" y="1793114"/>
            <a:ext cx="4288702" cy="3307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1737" y="1483667"/>
            <a:ext cx="3788929" cy="14459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Road Trip!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4275" y="4733886"/>
            <a:ext cx="1765300" cy="6841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of us!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Who’s Coming?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pic>
        <p:nvPicPr>
          <p:cNvPr id="3" name="Picture 2" descr="smaller-crowd-rdc-color-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338263"/>
            <a:ext cx="5019750" cy="31875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884" y="4733886"/>
            <a:ext cx="2814866" cy="684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Classified Staff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1501" y="4733886"/>
            <a:ext cx="3435680" cy="6841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Administrators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209" y="3696293"/>
            <a:ext cx="1957616" cy="6486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Faculty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88711" y="3541971"/>
            <a:ext cx="1798470" cy="8267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4725" y="5782851"/>
            <a:ext cx="1479550" cy="4419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Trustees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189" y="5782851"/>
            <a:ext cx="1952624" cy="618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sure yet, but here are the goals (outcomes):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have to agree on the destination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all have to stay together to reach the same </a:t>
            </a:r>
            <a:r>
              <a:rPr lang="en-US" dirty="0" smtClean="0"/>
              <a:t>destination</a:t>
            </a:r>
          </a:p>
          <a:p>
            <a:pPr lvl="1"/>
            <a:r>
              <a:rPr lang="en-US" dirty="0" smtClean="0"/>
              <a:t>We have to get to the destination in a reasonable amount of time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Where Are We Going?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r>
              <a:rPr lang="en-US" dirty="0" smtClean="0"/>
              <a:t>We may need rest stops or even an overnight stay because sometimes we need a “breather” from each other (may be hard to talk about this process all the time)</a:t>
            </a:r>
          </a:p>
          <a:p>
            <a:r>
              <a:rPr lang="en-US" dirty="0" smtClean="0"/>
              <a:t>Key is to be reflective on the journey (process) before getting back into the car to continue together (inclusive)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Are We There Yet?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ride may be bumpy in places, but no accidents or crashes as we’re trying to keep everyone safe—no one in the FH family were hurt in this process</a:t>
            </a:r>
          </a:p>
          <a:p>
            <a:r>
              <a:rPr lang="en-US" dirty="0" smtClean="0"/>
              <a:t>We might know where we’re going, but what road to take?*</a:t>
            </a:r>
          </a:p>
          <a:p>
            <a:pPr lvl="1"/>
            <a:r>
              <a:rPr lang="en-US" dirty="0" smtClean="0"/>
              <a:t>May need to ask for directions from others</a:t>
            </a:r>
          </a:p>
          <a:p>
            <a:r>
              <a:rPr lang="en-US" dirty="0" smtClean="0"/>
              <a:t>We may want to share the experience with others*</a:t>
            </a:r>
          </a:p>
          <a:p>
            <a:pPr lvl="1"/>
            <a:r>
              <a:rPr lang="en-US" dirty="0" smtClean="0"/>
              <a:t>May need multiple approaches and opportunities to engage</a:t>
            </a:r>
          </a:p>
          <a:p>
            <a:pPr lvl="1"/>
            <a:r>
              <a:rPr lang="en-US" dirty="0"/>
              <a:t>Some send postcards, take pictures, post on twitter or </a:t>
            </a:r>
            <a:r>
              <a:rPr lang="en-US" dirty="0" err="1" smtClean="0"/>
              <a:t>facebook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On the Road Again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9" y="5794375"/>
            <a:ext cx="487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*Relates to the Collaborative Brain Trust’s role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763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Introducing John </a:t>
            </a:r>
            <a:r>
              <a:rPr lang="en-US" dirty="0" err="1" smtClean="0"/>
              <a:t>Spevak</a:t>
            </a:r>
            <a:r>
              <a:rPr lang="en-US" dirty="0" smtClean="0"/>
              <a:t> and Dan Rosenberg!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The Collaborative Brain Trust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44012"/>
            <a:ext cx="6858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Provide </a:t>
            </a:r>
            <a:r>
              <a:rPr lang="en-US" sz="3200" dirty="0">
                <a:solidFill>
                  <a:srgbClr val="0000FF"/>
                </a:solidFill>
              </a:rPr>
              <a:t>an outsider </a:t>
            </a:r>
            <a:r>
              <a:rPr lang="en-US" sz="3200" dirty="0" smtClean="0">
                <a:solidFill>
                  <a:srgbClr val="0000FF"/>
                </a:solidFill>
              </a:rPr>
              <a:t>perspective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6959" y="2983802"/>
            <a:ext cx="7000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Promote </a:t>
            </a:r>
            <a:r>
              <a:rPr lang="en-US" sz="3200" dirty="0">
                <a:solidFill>
                  <a:srgbClr val="660066"/>
                </a:solidFill>
              </a:rPr>
              <a:t>a space to have conversations about the direction of the </a:t>
            </a:r>
            <a:r>
              <a:rPr lang="en-US" sz="3200" dirty="0" smtClean="0">
                <a:solidFill>
                  <a:srgbClr val="660066"/>
                </a:solidFill>
              </a:rPr>
              <a:t>college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0" y="4211540"/>
            <a:ext cx="7651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Both are here to provide support to help move this process to its final destination (a revised </a:t>
            </a:r>
            <a:r>
              <a:rPr lang="en-US" sz="3200" dirty="0" err="1">
                <a:solidFill>
                  <a:srgbClr val="FF6600"/>
                </a:solidFill>
              </a:rPr>
              <a:t>ed</a:t>
            </a:r>
            <a:r>
              <a:rPr lang="en-US" sz="3200" dirty="0">
                <a:solidFill>
                  <a:srgbClr val="FF6600"/>
                </a:solidFill>
              </a:rPr>
              <a:t> master plan)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23" y="2016125"/>
            <a:ext cx="1149735" cy="945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60872"/>
            <a:ext cx="1125185" cy="900148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r>
              <a:rPr lang="en-US" dirty="0" smtClean="0"/>
              <a:t>We all need to agree on the ground rules</a:t>
            </a:r>
          </a:p>
          <a:p>
            <a:r>
              <a:rPr lang="en-US" dirty="0" smtClean="0"/>
              <a:t>Some to consider:</a:t>
            </a:r>
          </a:p>
          <a:p>
            <a:pPr lvl="1"/>
            <a:r>
              <a:rPr lang="en-US" dirty="0" smtClean="0"/>
              <a:t>Helps if everyone pitches in</a:t>
            </a:r>
          </a:p>
          <a:p>
            <a:pPr lvl="1"/>
            <a:r>
              <a:rPr lang="en-US" dirty="0" smtClean="0"/>
              <a:t>Helps if everyone respects each other’s space</a:t>
            </a:r>
          </a:p>
          <a:p>
            <a:pPr lvl="1"/>
            <a:r>
              <a:rPr lang="en-US" dirty="0" smtClean="0"/>
              <a:t>Helps if everyone asks questions</a:t>
            </a:r>
          </a:p>
          <a:p>
            <a:pPr lvl="1"/>
            <a:r>
              <a:rPr lang="en-US" dirty="0" smtClean="0"/>
              <a:t>Other ground rules?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Ground Rules?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1287396"/>
          </a:xfrm>
        </p:spPr>
        <p:txBody>
          <a:bodyPr/>
          <a:lstStyle/>
          <a:p>
            <a:r>
              <a:rPr lang="en-US" dirty="0" smtClean="0"/>
              <a:t>What drives us?</a:t>
            </a:r>
          </a:p>
          <a:p>
            <a:r>
              <a:rPr lang="en-US" dirty="0" smtClean="0"/>
              <a:t>For consideration (open for discussion):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What Drives this Process? 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546806"/>
            <a:ext cx="8143875" cy="1200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Raise student success among all </a:t>
            </a:r>
            <a:r>
              <a:rPr lang="en-US" sz="2400" u="sng" dirty="0" smtClean="0">
                <a:solidFill>
                  <a:srgbClr val="0000FF"/>
                </a:solidFill>
              </a:rPr>
              <a:t>STUDENTS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>
                <a:solidFill>
                  <a:srgbClr val="0000FF"/>
                </a:solidFill>
              </a:rPr>
              <a:t>recognizing that different levels of support (instructional and student services) </a:t>
            </a:r>
            <a:r>
              <a:rPr lang="en-US" sz="2400" dirty="0" smtClean="0">
                <a:solidFill>
                  <a:srgbClr val="0000FF"/>
                </a:solidFill>
              </a:rPr>
              <a:t>may be </a:t>
            </a:r>
            <a:r>
              <a:rPr lang="en-US" sz="2400" dirty="0">
                <a:solidFill>
                  <a:srgbClr val="0000FF"/>
                </a:solidFill>
              </a:rPr>
              <a:t>needed to get everyone to their education goal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378" y="4002612"/>
            <a:ext cx="838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Respond to the needs of the </a:t>
            </a:r>
            <a:r>
              <a:rPr lang="en-US" sz="2400" u="sng" dirty="0" smtClean="0">
                <a:solidFill>
                  <a:srgbClr val="660066"/>
                </a:solidFill>
              </a:rPr>
              <a:t>COMMUNITY</a:t>
            </a:r>
            <a:r>
              <a:rPr lang="en-US" sz="2400" dirty="0" smtClean="0">
                <a:solidFill>
                  <a:srgbClr val="660066"/>
                </a:solidFill>
              </a:rPr>
              <a:t> we belong to and serve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50696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Shape our college so that not only is it strengthened and more effective, but continues to be a great place to work for all </a:t>
            </a:r>
            <a:r>
              <a:rPr lang="en-US" sz="2400" u="sng" dirty="0" smtClean="0">
                <a:solidFill>
                  <a:srgbClr val="FF6600"/>
                </a:solidFill>
              </a:rPr>
              <a:t>EMPLOYEES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C05-8A06-EF4B-BC54-C581C3CEC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814</Words>
  <Application>Microsoft Office PowerPoint</Application>
  <PresentationFormat>On-screen Show (4:3)</PresentationFormat>
  <Paragraphs>164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Oh, the Places We Can Go! Our Educational Master Plan (EMP)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</vt:vector>
  </TitlesOfParts>
  <Company>FHDACCD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Faculty</dc:creator>
  <cp:lastModifiedBy>FHDA</cp:lastModifiedBy>
  <cp:revision>81</cp:revision>
  <dcterms:created xsi:type="dcterms:W3CDTF">2015-03-16T19:14:33Z</dcterms:created>
  <dcterms:modified xsi:type="dcterms:W3CDTF">2015-04-29T03:37:36Z</dcterms:modified>
</cp:coreProperties>
</file>